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62"/>
  </p:notesMasterIdLst>
  <p:sldIdLst>
    <p:sldId id="325" r:id="rId2"/>
    <p:sldId id="326" r:id="rId3"/>
    <p:sldId id="327" r:id="rId4"/>
    <p:sldId id="344" r:id="rId5"/>
    <p:sldId id="345" r:id="rId6"/>
    <p:sldId id="346" r:id="rId7"/>
    <p:sldId id="328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24" r:id="rId17"/>
    <p:sldId id="342" r:id="rId18"/>
    <p:sldId id="330" r:id="rId19"/>
    <p:sldId id="331" r:id="rId20"/>
    <p:sldId id="332" r:id="rId21"/>
    <p:sldId id="329" r:id="rId22"/>
    <p:sldId id="279" r:id="rId23"/>
    <p:sldId id="306" r:id="rId24"/>
    <p:sldId id="268" r:id="rId25"/>
    <p:sldId id="350" r:id="rId26"/>
    <p:sldId id="348" r:id="rId27"/>
    <p:sldId id="349" r:id="rId28"/>
    <p:sldId id="305" r:id="rId29"/>
    <p:sldId id="343" r:id="rId30"/>
    <p:sldId id="258" r:id="rId31"/>
    <p:sldId id="265" r:id="rId32"/>
    <p:sldId id="257" r:id="rId33"/>
    <p:sldId id="266" r:id="rId34"/>
    <p:sldId id="347" r:id="rId35"/>
    <p:sldId id="267" r:id="rId36"/>
    <p:sldId id="264" r:id="rId37"/>
    <p:sldId id="280" r:id="rId38"/>
    <p:sldId id="281" r:id="rId39"/>
    <p:sldId id="351" r:id="rId40"/>
    <p:sldId id="352" r:id="rId41"/>
    <p:sldId id="354" r:id="rId42"/>
    <p:sldId id="317" r:id="rId43"/>
    <p:sldId id="318" r:id="rId44"/>
    <p:sldId id="319" r:id="rId45"/>
    <p:sldId id="320" r:id="rId46"/>
    <p:sldId id="321" r:id="rId47"/>
    <p:sldId id="323" r:id="rId48"/>
    <p:sldId id="296" r:id="rId49"/>
    <p:sldId id="353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41" r:id="rId6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1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3829" autoAdjust="0"/>
  </p:normalViewPr>
  <p:slideViewPr>
    <p:cSldViewPr>
      <p:cViewPr>
        <p:scale>
          <a:sx n="70" d="100"/>
          <a:sy n="70" d="100"/>
        </p:scale>
        <p:origin x="-1930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2F76026-CB6A-4B72-A83A-2A6F40153381}" type="datetimeFigureOut">
              <a:rPr lang="zh-TW" altLang="en-US"/>
              <a:pPr>
                <a:defRPr/>
              </a:pPr>
              <a:t>2022/3/16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D481E69-C9A8-4E75-AC7E-3FD00149DA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540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B238D-B299-493B-921D-22A843C6FB9D}" type="datetimeFigureOut">
              <a:rPr lang="zh-TW" altLang="en-US"/>
              <a:pPr>
                <a:defRPr/>
              </a:pPr>
              <a:t>2022/3/16</a:t>
            </a:fld>
            <a:endParaRPr lang="zh-TW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A472-3930-43D5-A8D6-92BBE92FFF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30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114A-2A06-467A-8521-EBEE4E02036F}" type="datetimeFigureOut">
              <a:rPr lang="zh-TW" altLang="en-US"/>
              <a:pPr>
                <a:defRPr/>
              </a:pPr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6159-259B-4D31-9E03-B5AA5903FA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49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4312E-CC44-48F0-A153-07C740A2F83D}" type="datetimeFigureOut">
              <a:rPr lang="zh-TW" altLang="en-US"/>
              <a:pPr>
                <a:defRPr/>
              </a:pPr>
              <a:t>2022/3/16</a:t>
            </a:fld>
            <a:endParaRPr lang="zh-TW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4F4B8-8030-47A2-9111-2FD27E5CE2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252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1F17-EE96-4E4A-B4C5-E924342B78BA}" type="datetimeFigureOut">
              <a:rPr lang="zh-TW" altLang="en-US"/>
              <a:pPr>
                <a:defRPr/>
              </a:pPr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DCC22-BB0F-4BCB-A575-77DBFF27CD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45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2832D-EFA7-4A1F-8AD3-749752CBA9B5}" type="datetimeFigureOut">
              <a:rPr lang="zh-TW" altLang="en-US"/>
              <a:pPr>
                <a:defRPr/>
              </a:pPr>
              <a:t>2022/3/16</a:t>
            </a:fld>
            <a:endParaRPr lang="zh-TW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39D2-1684-493E-A777-952BA237A4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23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2DA58-8114-4210-854F-1C104E1E1604}" type="datetimeFigureOut">
              <a:rPr lang="zh-TW" altLang="en-US"/>
              <a:pPr>
                <a:defRPr/>
              </a:pPr>
              <a:t>2022/3/16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4AF7-3601-4CDF-BC13-E803330082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56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EA97-AAE0-49CD-97A7-C61324125A03}" type="datetimeFigureOut">
              <a:rPr lang="zh-TW" altLang="en-US"/>
              <a:pPr>
                <a:defRPr/>
              </a:pPr>
              <a:t>2022/3/16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4D08E-FF51-42AF-842C-8822810D26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4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070A-A4C5-437D-B967-E0AF2DCB0EFE}" type="datetimeFigureOut">
              <a:rPr lang="zh-TW" altLang="en-US"/>
              <a:pPr>
                <a:defRPr/>
              </a:pPr>
              <a:t>2022/3/16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2FA81-8A93-4991-8712-A831E60171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326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9049C-3939-4E4C-A80B-8B2C6013F108}" type="datetimeFigureOut">
              <a:rPr lang="zh-TW" altLang="en-US"/>
              <a:pPr>
                <a:defRPr/>
              </a:pPr>
              <a:t>2022/3/16</a:t>
            </a:fld>
            <a:endParaRPr lang="zh-TW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40D15-52EA-4F80-87D1-631C156839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00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0BEF-C517-47F1-B244-2B12F34E60A5}" type="datetimeFigureOut">
              <a:rPr lang="zh-TW" altLang="en-US"/>
              <a:pPr>
                <a:defRPr/>
              </a:pPr>
              <a:t>2022/3/16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0EBE9-1D9B-4D0D-B952-AF50E33987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25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987B-99B8-46B6-937B-292D9C9F759F}" type="datetimeFigureOut">
              <a:rPr lang="zh-TW" altLang="en-US"/>
              <a:pPr>
                <a:defRPr/>
              </a:pPr>
              <a:t>2022/3/16</a:t>
            </a:fld>
            <a:endParaRPr lang="zh-TW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E37A-5DC7-4AC0-B079-B51B1D5A9D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19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BA6720-1606-4A19-89B4-9A92909FE0EE}" type="datetimeFigureOut">
              <a:rPr lang="zh-TW" altLang="en-US"/>
              <a:pPr>
                <a:defRPr/>
              </a:pPr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D7BBA02-11FC-440C-8D6C-E90B4B2E25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27" r:id="rId2"/>
    <p:sldLayoutId id="2147484033" r:id="rId3"/>
    <p:sldLayoutId id="2147484028" r:id="rId4"/>
    <p:sldLayoutId id="2147484029" r:id="rId5"/>
    <p:sldLayoutId id="2147484030" r:id="rId6"/>
    <p:sldLayoutId id="2147484034" r:id="rId7"/>
    <p:sldLayoutId id="2147484035" r:id="rId8"/>
    <p:sldLayoutId id="2147484036" r:id="rId9"/>
    <p:sldLayoutId id="2147484031" r:id="rId10"/>
    <p:sldLayoutId id="21474840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dtest.net/" TargetMode="External"/><Relationship Id="rId2" Type="http://schemas.openxmlformats.org/officeDocument/2006/relationships/hyperlink" Target="http://speedtest.tp.edu.tw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dtest.net/" TargetMode="External"/><Relationship Id="rId2" Type="http://schemas.openxmlformats.org/officeDocument/2006/relationships/hyperlink" Target="http://speedtest.tp.edu.tw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speedtest.tp.edu.tw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taipeifiber.com.tw/edu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7388" y="828675"/>
            <a:ext cx="7772400" cy="26003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光纖到校服務介紹</a:t>
            </a:r>
          </a:p>
        </p:txBody>
      </p:sp>
      <p:sp>
        <p:nvSpPr>
          <p:cNvPr id="8195" name="文字方塊 2"/>
          <p:cNvSpPr txBox="1">
            <a:spLocks noChangeArrowheads="1"/>
          </p:cNvSpPr>
          <p:nvPr/>
        </p:nvSpPr>
        <p:spPr bwMode="auto">
          <a:xfrm>
            <a:off x="3294063" y="4429125"/>
            <a:ext cx="2646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台灣智慧光網</a:t>
            </a:r>
          </a:p>
        </p:txBody>
      </p:sp>
    </p:spTree>
    <p:extLst>
      <p:ext uri="{BB962C8B-B14F-4D97-AF65-F5344CB8AC3E}">
        <p14:creationId xmlns:p14="http://schemas.microsoft.com/office/powerpoint/2010/main" val="23178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123825"/>
            <a:ext cx="8229600" cy="6413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0"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關機狀態</a:t>
            </a:r>
            <a:endParaRPr kumimoji="0" lang="zh-TW" altLang="en-US" sz="3600" b="1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291" name="群組 2"/>
          <p:cNvGrpSpPr>
            <a:grpSpLocks/>
          </p:cNvGrpSpPr>
          <p:nvPr/>
        </p:nvGrpSpPr>
        <p:grpSpPr bwMode="auto">
          <a:xfrm>
            <a:off x="1912938" y="1703388"/>
            <a:ext cx="5327650" cy="688975"/>
            <a:chOff x="971600" y="1851670"/>
            <a:chExt cx="5328592" cy="689049"/>
          </a:xfrm>
        </p:grpSpPr>
        <p:sp>
          <p:nvSpPr>
            <p:cNvPr id="4" name="矩形 3"/>
            <p:cNvSpPr/>
            <p:nvPr/>
          </p:nvSpPr>
          <p:spPr>
            <a:xfrm>
              <a:off x="971600" y="1851670"/>
              <a:ext cx="5328592" cy="63348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295" name="文字方塊 4"/>
            <p:cNvSpPr txBox="1">
              <a:spLocks noChangeArrowheads="1"/>
            </p:cNvSpPr>
            <p:nvPr/>
          </p:nvSpPr>
          <p:spPr bwMode="auto">
            <a:xfrm>
              <a:off x="1012565" y="2171387"/>
              <a:ext cx="528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  <a:ea typeface="新細明體" charset="-120"/>
                </a:rPr>
                <a:t>          PWR  PON    LOS   LAN1   LAN2   LAN3   LAN4</a:t>
              </a:r>
              <a:endParaRPr lang="zh-TW" altLang="en-US" sz="1800">
                <a:solidFill>
                  <a:schemeClr val="bg1"/>
                </a:solidFill>
                <a:ea typeface="新細明體" charset="-120"/>
              </a:endParaRPr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267229" y="1981859"/>
              <a:ext cx="288976" cy="1889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3421545" y="1991385"/>
              <a:ext cx="287389" cy="1889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" name="流程圖: 接點 7"/>
            <p:cNvSpPr/>
            <p:nvPr/>
          </p:nvSpPr>
          <p:spPr>
            <a:xfrm>
              <a:off x="4620320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" name="流程圖: 接點 8"/>
            <p:cNvSpPr/>
            <p:nvPr/>
          </p:nvSpPr>
          <p:spPr>
            <a:xfrm>
              <a:off x="1703566" y="1991385"/>
              <a:ext cx="288976" cy="1889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" name="流程圖: 接點 9"/>
            <p:cNvSpPr/>
            <p:nvPr/>
          </p:nvSpPr>
          <p:spPr>
            <a:xfrm>
              <a:off x="4010612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流程圖: 接點 10"/>
            <p:cNvSpPr/>
            <p:nvPr/>
          </p:nvSpPr>
          <p:spPr>
            <a:xfrm>
              <a:off x="5290363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2838830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2292" name="文字方塊 12"/>
          <p:cNvSpPr txBox="1">
            <a:spLocks noChangeArrowheads="1"/>
          </p:cNvSpPr>
          <p:nvPr/>
        </p:nvSpPr>
        <p:spPr bwMode="auto">
          <a:xfrm>
            <a:off x="1881188" y="2392363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關機狀態。</a:t>
            </a:r>
          </a:p>
        </p:txBody>
      </p:sp>
      <p:pic>
        <p:nvPicPr>
          <p:cNvPr id="12293" name="Picture 3" descr="C:\Users\F101294\Desktop\OFF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130550"/>
            <a:ext cx="45005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9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123825"/>
            <a:ext cx="8229600" cy="7127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0"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開機燈號</a:t>
            </a:r>
            <a:endParaRPr kumimoji="0"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文字方塊 2"/>
          <p:cNvSpPr txBox="1">
            <a:spLocks noChangeArrowheads="1"/>
          </p:cNvSpPr>
          <p:nvPr/>
        </p:nvSpPr>
        <p:spPr bwMode="auto">
          <a:xfrm>
            <a:off x="1881188" y="2125663"/>
            <a:ext cx="249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開機時：電源正常。</a:t>
            </a:r>
          </a:p>
        </p:txBody>
      </p:sp>
      <p:grpSp>
        <p:nvGrpSpPr>
          <p:cNvPr id="13316" name="群組 3"/>
          <p:cNvGrpSpPr>
            <a:grpSpLocks/>
          </p:cNvGrpSpPr>
          <p:nvPr/>
        </p:nvGrpSpPr>
        <p:grpSpPr bwMode="auto">
          <a:xfrm>
            <a:off x="1912938" y="1436688"/>
            <a:ext cx="5327650" cy="688975"/>
            <a:chOff x="971600" y="1851670"/>
            <a:chExt cx="5328592" cy="689049"/>
          </a:xfrm>
        </p:grpSpPr>
        <p:sp>
          <p:nvSpPr>
            <p:cNvPr id="5" name="矩形 4"/>
            <p:cNvSpPr/>
            <p:nvPr/>
          </p:nvSpPr>
          <p:spPr>
            <a:xfrm>
              <a:off x="971600" y="1851670"/>
              <a:ext cx="5328592" cy="63348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320" name="文字方塊 5"/>
            <p:cNvSpPr txBox="1">
              <a:spLocks noChangeArrowheads="1"/>
            </p:cNvSpPr>
            <p:nvPr/>
          </p:nvSpPr>
          <p:spPr bwMode="auto">
            <a:xfrm>
              <a:off x="1012565" y="2171387"/>
              <a:ext cx="528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dirty="0">
                  <a:solidFill>
                    <a:schemeClr val="bg1"/>
                  </a:solidFill>
                  <a:ea typeface="新細明體" charset="-120"/>
                </a:rPr>
                <a:t>          PWR  PON    LOS   LAN1   LAN2   LAN3   LAN4</a:t>
              </a:r>
              <a:endParaRPr lang="zh-TW" altLang="en-US" sz="1800" dirty="0">
                <a:solidFill>
                  <a:schemeClr val="bg1"/>
                </a:solidFill>
                <a:ea typeface="新細明體" charset="-120"/>
              </a:endParaRPr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267229" y="1981859"/>
              <a:ext cx="288976" cy="1889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" name="流程圖: 接點 7"/>
            <p:cNvSpPr/>
            <p:nvPr/>
          </p:nvSpPr>
          <p:spPr>
            <a:xfrm>
              <a:off x="3421545" y="1991385"/>
              <a:ext cx="287389" cy="1889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" name="流程圖: 接點 8"/>
            <p:cNvSpPr/>
            <p:nvPr/>
          </p:nvSpPr>
          <p:spPr>
            <a:xfrm>
              <a:off x="4620320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" name="流程圖: 接點 9"/>
            <p:cNvSpPr/>
            <p:nvPr/>
          </p:nvSpPr>
          <p:spPr>
            <a:xfrm>
              <a:off x="1703566" y="1991385"/>
              <a:ext cx="288976" cy="1889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流程圖: 接點 10"/>
            <p:cNvSpPr/>
            <p:nvPr/>
          </p:nvSpPr>
          <p:spPr>
            <a:xfrm>
              <a:off x="4010612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5290363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" name="流程圖: 接點 12"/>
            <p:cNvSpPr/>
            <p:nvPr/>
          </p:nvSpPr>
          <p:spPr>
            <a:xfrm>
              <a:off x="2838830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4" name="流程圖: 接點 13"/>
          <p:cNvSpPr/>
          <p:nvPr/>
        </p:nvSpPr>
        <p:spPr>
          <a:xfrm>
            <a:off x="2636838" y="1577975"/>
            <a:ext cx="288925" cy="190500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3318" name="Picture 2" descr="C:\Users\F101294\Desktop\p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959100"/>
            <a:ext cx="450056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8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字方塊 1"/>
          <p:cNvSpPr txBox="1">
            <a:spLocks noChangeArrowheads="1"/>
          </p:cNvSpPr>
          <p:nvPr/>
        </p:nvSpPr>
        <p:spPr bwMode="auto">
          <a:xfrm>
            <a:off x="798513" y="2246313"/>
            <a:ext cx="7734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開機時：電源已開啟，</a:t>
            </a:r>
            <a:r>
              <a:rPr lang="en-US" altLang="zh-TW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ONT</a:t>
            </a:r>
            <a:r>
              <a:rPr lang="zh-TW" altLang="en-US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光訊號燈正常，尚未連接用戶端設備。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457200" y="115888"/>
            <a:ext cx="8229600" cy="7858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0"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PON</a:t>
            </a:r>
            <a:r>
              <a:rPr kumimoji="0"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網路燈號</a:t>
            </a:r>
            <a:endParaRPr kumimoji="0"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340" name="群組 3"/>
          <p:cNvGrpSpPr>
            <a:grpSpLocks/>
          </p:cNvGrpSpPr>
          <p:nvPr/>
        </p:nvGrpSpPr>
        <p:grpSpPr bwMode="auto">
          <a:xfrm>
            <a:off x="1912938" y="1557339"/>
            <a:ext cx="5327650" cy="719793"/>
            <a:chOff x="971600" y="1851670"/>
            <a:chExt cx="5328592" cy="719870"/>
          </a:xfrm>
        </p:grpSpPr>
        <p:sp>
          <p:nvSpPr>
            <p:cNvPr id="5" name="矩形 4"/>
            <p:cNvSpPr/>
            <p:nvPr/>
          </p:nvSpPr>
          <p:spPr>
            <a:xfrm>
              <a:off x="971600" y="1851670"/>
              <a:ext cx="5328592" cy="63348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4345" name="文字方塊 5"/>
            <p:cNvSpPr txBox="1">
              <a:spLocks noChangeArrowheads="1"/>
            </p:cNvSpPr>
            <p:nvPr/>
          </p:nvSpPr>
          <p:spPr bwMode="auto">
            <a:xfrm>
              <a:off x="1012565" y="2171387"/>
              <a:ext cx="5287627" cy="40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dirty="0">
                  <a:solidFill>
                    <a:srgbClr val="FF0000"/>
                  </a:solidFill>
                  <a:ea typeface="新細明體" charset="-120"/>
                </a:rPr>
                <a:t>    </a:t>
              </a:r>
              <a:r>
                <a:rPr lang="en-US" altLang="zh-TW" sz="1800" b="1" dirty="0" smtClean="0">
                  <a:solidFill>
                    <a:srgbClr val="FF0000"/>
                  </a:solidFill>
                  <a:ea typeface="新細明體" charset="-120"/>
                </a:rPr>
                <a:t>     </a:t>
              </a:r>
              <a:r>
                <a:rPr lang="en-US" altLang="zh-TW" sz="2000" b="1" dirty="0">
                  <a:solidFill>
                    <a:srgbClr val="FF0000"/>
                  </a:solidFill>
                  <a:ea typeface="新細明體" charset="-120"/>
                </a:rPr>
                <a:t>PWR  PON    </a:t>
              </a:r>
              <a:r>
                <a:rPr lang="en-US" altLang="zh-TW" sz="1800" dirty="0">
                  <a:solidFill>
                    <a:schemeClr val="bg1"/>
                  </a:solidFill>
                  <a:ea typeface="新細明體" charset="-120"/>
                </a:rPr>
                <a:t>LOS   LAN1   LAN2   LAN3   LAN4</a:t>
              </a:r>
              <a:endParaRPr lang="zh-TW" altLang="en-US" sz="1800" dirty="0">
                <a:solidFill>
                  <a:schemeClr val="bg1"/>
                </a:solidFill>
                <a:ea typeface="新細明體" charset="-120"/>
              </a:endParaRPr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267229" y="1981859"/>
              <a:ext cx="288976" cy="1889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" name="流程圖: 接點 7"/>
            <p:cNvSpPr/>
            <p:nvPr/>
          </p:nvSpPr>
          <p:spPr>
            <a:xfrm>
              <a:off x="3421545" y="1991385"/>
              <a:ext cx="287389" cy="1889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" name="流程圖: 接點 8"/>
            <p:cNvSpPr/>
            <p:nvPr/>
          </p:nvSpPr>
          <p:spPr>
            <a:xfrm>
              <a:off x="4620320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" name="流程圖: 接點 9"/>
            <p:cNvSpPr/>
            <p:nvPr/>
          </p:nvSpPr>
          <p:spPr>
            <a:xfrm>
              <a:off x="1703566" y="1991385"/>
              <a:ext cx="288976" cy="1889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流程圖: 接點 10"/>
            <p:cNvSpPr/>
            <p:nvPr/>
          </p:nvSpPr>
          <p:spPr>
            <a:xfrm>
              <a:off x="4010612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5290363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" name="流程圖: 接點 12"/>
            <p:cNvSpPr/>
            <p:nvPr/>
          </p:nvSpPr>
          <p:spPr>
            <a:xfrm>
              <a:off x="2838830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4" name="流程圖: 接點 13"/>
          <p:cNvSpPr/>
          <p:nvPr/>
        </p:nvSpPr>
        <p:spPr>
          <a:xfrm>
            <a:off x="2636838" y="1698625"/>
            <a:ext cx="288925" cy="188913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流程圖: 接點 14"/>
          <p:cNvSpPr/>
          <p:nvPr/>
        </p:nvSpPr>
        <p:spPr>
          <a:xfrm>
            <a:off x="3208338" y="1681163"/>
            <a:ext cx="287337" cy="188912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4343" name="Picture 2" descr="C:\Users\F101294\Desktop\P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076575"/>
            <a:ext cx="450056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1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39738" y="123825"/>
            <a:ext cx="8229600" cy="7842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0"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告警燈號</a:t>
            </a:r>
            <a:endParaRPr kumimoji="0"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文字方塊 2"/>
          <p:cNvSpPr txBox="1">
            <a:spLocks noChangeArrowheads="1"/>
          </p:cNvSpPr>
          <p:nvPr/>
        </p:nvSpPr>
        <p:spPr bwMode="auto">
          <a:xfrm>
            <a:off x="1849438" y="2195513"/>
            <a:ext cx="535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開機時： 光訊號異常，</a:t>
            </a:r>
            <a:r>
              <a:rPr lang="en-US" altLang="zh-TW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LOS</a:t>
            </a:r>
            <a:r>
              <a:rPr lang="zh-TW" altLang="en-US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紅閃爍。</a:t>
            </a:r>
          </a:p>
        </p:txBody>
      </p:sp>
      <p:grpSp>
        <p:nvGrpSpPr>
          <p:cNvPr id="15364" name="群組 3"/>
          <p:cNvGrpSpPr>
            <a:grpSpLocks/>
          </p:cNvGrpSpPr>
          <p:nvPr/>
        </p:nvGrpSpPr>
        <p:grpSpPr bwMode="auto">
          <a:xfrm>
            <a:off x="1912938" y="1484313"/>
            <a:ext cx="5327650" cy="688975"/>
            <a:chOff x="971600" y="1851670"/>
            <a:chExt cx="5328592" cy="689049"/>
          </a:xfrm>
        </p:grpSpPr>
        <p:sp>
          <p:nvSpPr>
            <p:cNvPr id="5" name="矩形 4"/>
            <p:cNvSpPr/>
            <p:nvPr/>
          </p:nvSpPr>
          <p:spPr>
            <a:xfrm>
              <a:off x="971600" y="1851670"/>
              <a:ext cx="5328592" cy="63348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369" name="文字方塊 5"/>
            <p:cNvSpPr txBox="1">
              <a:spLocks noChangeArrowheads="1"/>
            </p:cNvSpPr>
            <p:nvPr/>
          </p:nvSpPr>
          <p:spPr bwMode="auto">
            <a:xfrm>
              <a:off x="1012565" y="2171387"/>
              <a:ext cx="528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  <a:ea typeface="新細明體" charset="-120"/>
                </a:rPr>
                <a:t>          PWR  PON    LOS   LAN1   LAN2   LAN3   LAN4</a:t>
              </a:r>
              <a:endParaRPr lang="zh-TW" altLang="en-US" sz="1800">
                <a:solidFill>
                  <a:schemeClr val="bg1"/>
                </a:solidFill>
                <a:ea typeface="新細明體" charset="-120"/>
              </a:endParaRPr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267229" y="1981859"/>
              <a:ext cx="288976" cy="1889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" name="流程圖: 接點 7"/>
            <p:cNvSpPr/>
            <p:nvPr/>
          </p:nvSpPr>
          <p:spPr>
            <a:xfrm>
              <a:off x="3421545" y="1991385"/>
              <a:ext cx="287389" cy="1889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" name="流程圖: 接點 8"/>
            <p:cNvSpPr/>
            <p:nvPr/>
          </p:nvSpPr>
          <p:spPr>
            <a:xfrm>
              <a:off x="4620320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" name="流程圖: 接點 9"/>
            <p:cNvSpPr/>
            <p:nvPr/>
          </p:nvSpPr>
          <p:spPr>
            <a:xfrm>
              <a:off x="1703566" y="1991385"/>
              <a:ext cx="288976" cy="1889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流程圖: 接點 10"/>
            <p:cNvSpPr/>
            <p:nvPr/>
          </p:nvSpPr>
          <p:spPr>
            <a:xfrm>
              <a:off x="4010612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5290363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3" name="流程圖: 接點 12"/>
          <p:cNvSpPr/>
          <p:nvPr/>
        </p:nvSpPr>
        <p:spPr>
          <a:xfrm>
            <a:off x="2636838" y="1627188"/>
            <a:ext cx="288925" cy="188912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流程圖: 接點 13"/>
          <p:cNvSpPr/>
          <p:nvPr/>
        </p:nvSpPr>
        <p:spPr>
          <a:xfrm>
            <a:off x="3778250" y="1627188"/>
            <a:ext cx="288925" cy="18891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5367" name="Picture 2" descr="C:\Users\F101294\Desktop\L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924175"/>
            <a:ext cx="4500562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8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123825"/>
            <a:ext cx="8229600" cy="431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0"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用戶埠燈號</a:t>
            </a:r>
            <a:r>
              <a:rPr kumimoji="0"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1</a:t>
            </a:r>
            <a:endParaRPr kumimoji="0"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文字方塊 2"/>
          <p:cNvSpPr txBox="1">
            <a:spLocks noChangeArrowheads="1"/>
          </p:cNvSpPr>
          <p:nvPr/>
        </p:nvSpPr>
        <p:spPr bwMode="auto">
          <a:xfrm>
            <a:off x="323850" y="2008188"/>
            <a:ext cx="859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連接用戶設備時：</a:t>
            </a:r>
            <a:r>
              <a:rPr lang="en-US" altLang="zh-TW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LAN1</a:t>
            </a:r>
            <a:r>
              <a:rPr lang="zh-TW" altLang="en-US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埠連接</a:t>
            </a:r>
            <a:r>
              <a:rPr lang="en-US" altLang="zh-TW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GE(10/100/1000Base-T)</a:t>
            </a:r>
            <a:r>
              <a:rPr lang="zh-TW" altLang="en-US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介面，運作正常。</a:t>
            </a:r>
          </a:p>
        </p:txBody>
      </p:sp>
      <p:grpSp>
        <p:nvGrpSpPr>
          <p:cNvPr id="16388" name="群組 3"/>
          <p:cNvGrpSpPr>
            <a:grpSpLocks/>
          </p:cNvGrpSpPr>
          <p:nvPr/>
        </p:nvGrpSpPr>
        <p:grpSpPr bwMode="auto">
          <a:xfrm>
            <a:off x="1912938" y="1319213"/>
            <a:ext cx="5327650" cy="688975"/>
            <a:chOff x="971600" y="1851670"/>
            <a:chExt cx="5328592" cy="689049"/>
          </a:xfrm>
        </p:grpSpPr>
        <p:sp>
          <p:nvSpPr>
            <p:cNvPr id="5" name="矩形 4"/>
            <p:cNvSpPr/>
            <p:nvPr/>
          </p:nvSpPr>
          <p:spPr>
            <a:xfrm>
              <a:off x="971600" y="1851670"/>
              <a:ext cx="5328592" cy="63348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6394" name="文字方塊 5"/>
            <p:cNvSpPr txBox="1">
              <a:spLocks noChangeArrowheads="1"/>
            </p:cNvSpPr>
            <p:nvPr/>
          </p:nvSpPr>
          <p:spPr bwMode="auto">
            <a:xfrm>
              <a:off x="1012565" y="2171387"/>
              <a:ext cx="528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  <a:ea typeface="新細明體" charset="-120"/>
                </a:rPr>
                <a:t>          PWR  PON    LOS  </a:t>
              </a:r>
              <a:r>
                <a:rPr lang="zh-TW" altLang="en-US" sz="1800">
                  <a:solidFill>
                    <a:schemeClr val="bg1"/>
                  </a:solidFill>
                  <a:ea typeface="新細明體" charset="-120"/>
                </a:rPr>
                <a:t> </a:t>
              </a:r>
              <a:r>
                <a:rPr lang="en-US" altLang="zh-TW" sz="1800">
                  <a:solidFill>
                    <a:schemeClr val="bg1"/>
                  </a:solidFill>
                  <a:ea typeface="新細明體" charset="-120"/>
                </a:rPr>
                <a:t> LAN1   LAN2   LAN3   LAN4</a:t>
              </a:r>
              <a:endParaRPr lang="zh-TW" altLang="en-US" sz="1800">
                <a:solidFill>
                  <a:schemeClr val="bg1"/>
                </a:solidFill>
                <a:ea typeface="新細明體" charset="-120"/>
              </a:endParaRPr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4620320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" name="流程圖: 接點 7"/>
            <p:cNvSpPr/>
            <p:nvPr/>
          </p:nvSpPr>
          <p:spPr>
            <a:xfrm>
              <a:off x="4010612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" name="流程圖: 接點 8"/>
            <p:cNvSpPr/>
            <p:nvPr/>
          </p:nvSpPr>
          <p:spPr>
            <a:xfrm>
              <a:off x="5290363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" name="流程圖: 接點 9"/>
            <p:cNvSpPr/>
            <p:nvPr/>
          </p:nvSpPr>
          <p:spPr>
            <a:xfrm>
              <a:off x="2838830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1" name="流程圖: 接點 10"/>
          <p:cNvSpPr/>
          <p:nvPr/>
        </p:nvSpPr>
        <p:spPr>
          <a:xfrm>
            <a:off x="3208338" y="1443038"/>
            <a:ext cx="287337" cy="188912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流程圖: 接點 11"/>
          <p:cNvSpPr/>
          <p:nvPr/>
        </p:nvSpPr>
        <p:spPr>
          <a:xfrm>
            <a:off x="2636838" y="1460500"/>
            <a:ext cx="288925" cy="188913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流程圖: 接點 12"/>
          <p:cNvSpPr/>
          <p:nvPr/>
        </p:nvSpPr>
        <p:spPr>
          <a:xfrm>
            <a:off x="4356100" y="1443038"/>
            <a:ext cx="288925" cy="188912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6392" name="Picture 2" descr="C:\Users\F101294\Desktop\L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841625"/>
            <a:ext cx="4500562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1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123825"/>
            <a:ext cx="8229600" cy="431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0"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用戶埠燈號</a:t>
            </a:r>
            <a:r>
              <a:rPr kumimoji="0"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2</a:t>
            </a:r>
            <a:endParaRPr kumimoji="0"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文字方塊 2"/>
          <p:cNvSpPr txBox="1">
            <a:spLocks noChangeArrowheads="1"/>
          </p:cNvSpPr>
          <p:nvPr/>
        </p:nvSpPr>
        <p:spPr bwMode="auto">
          <a:xfrm>
            <a:off x="755650" y="2070100"/>
            <a:ext cx="7834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連接用戶設備時：</a:t>
            </a:r>
            <a:r>
              <a:rPr lang="en-US" altLang="zh-TW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LAN1</a:t>
            </a:r>
            <a:r>
              <a:rPr lang="zh-TW" altLang="en-US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埠連接</a:t>
            </a:r>
            <a:r>
              <a:rPr lang="en-US" altLang="zh-TW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FE(10/100Base-T)</a:t>
            </a:r>
            <a:r>
              <a:rPr lang="zh-TW" altLang="en-US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介面，運作正常。</a:t>
            </a:r>
          </a:p>
        </p:txBody>
      </p:sp>
      <p:grpSp>
        <p:nvGrpSpPr>
          <p:cNvPr id="17412" name="群組 3"/>
          <p:cNvGrpSpPr>
            <a:grpSpLocks/>
          </p:cNvGrpSpPr>
          <p:nvPr/>
        </p:nvGrpSpPr>
        <p:grpSpPr bwMode="auto">
          <a:xfrm>
            <a:off x="2105025" y="1673225"/>
            <a:ext cx="5287963" cy="558800"/>
            <a:chOff x="1012565" y="1980884"/>
            <a:chExt cx="5287627" cy="559835"/>
          </a:xfrm>
        </p:grpSpPr>
        <p:sp>
          <p:nvSpPr>
            <p:cNvPr id="17425" name="文字方塊 4"/>
            <p:cNvSpPr txBox="1">
              <a:spLocks noChangeArrowheads="1"/>
            </p:cNvSpPr>
            <p:nvPr/>
          </p:nvSpPr>
          <p:spPr bwMode="auto">
            <a:xfrm>
              <a:off x="1012565" y="2171387"/>
              <a:ext cx="528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  <a:ea typeface="新細明體" charset="-120"/>
                </a:rPr>
                <a:t>          PWR  PON   LOS   LAN1   LAN2   LAN3   LAN4</a:t>
              </a:r>
              <a:endParaRPr lang="zh-TW" altLang="en-US" sz="1800">
                <a:solidFill>
                  <a:schemeClr val="bg1"/>
                </a:solidFill>
                <a:ea typeface="新細明體" charset="-120"/>
              </a:endParaRPr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268198" y="1982475"/>
              <a:ext cx="287319" cy="18926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3422237" y="1992018"/>
              <a:ext cx="287320" cy="18926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" name="流程圖: 接點 7"/>
            <p:cNvSpPr/>
            <p:nvPr/>
          </p:nvSpPr>
          <p:spPr>
            <a:xfrm>
              <a:off x="4620724" y="1980884"/>
              <a:ext cx="287319" cy="18926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" name="流程圖: 接點 8"/>
            <p:cNvSpPr/>
            <p:nvPr/>
          </p:nvSpPr>
          <p:spPr>
            <a:xfrm>
              <a:off x="1704671" y="1992018"/>
              <a:ext cx="287320" cy="18926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" name="流程圖: 接點 9"/>
            <p:cNvSpPr/>
            <p:nvPr/>
          </p:nvSpPr>
          <p:spPr>
            <a:xfrm>
              <a:off x="4011162" y="1980884"/>
              <a:ext cx="287319" cy="18926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流程圖: 接點 10"/>
            <p:cNvSpPr/>
            <p:nvPr/>
          </p:nvSpPr>
          <p:spPr>
            <a:xfrm>
              <a:off x="5289018" y="1980884"/>
              <a:ext cx="288907" cy="18926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2838074" y="1980884"/>
              <a:ext cx="287320" cy="18926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17413" name="群組 12"/>
          <p:cNvGrpSpPr>
            <a:grpSpLocks/>
          </p:cNvGrpSpPr>
          <p:nvPr/>
        </p:nvGrpSpPr>
        <p:grpSpPr bwMode="auto">
          <a:xfrm>
            <a:off x="1912938" y="1390651"/>
            <a:ext cx="5327650" cy="719793"/>
            <a:chOff x="971600" y="1851670"/>
            <a:chExt cx="5328592" cy="719870"/>
          </a:xfrm>
        </p:grpSpPr>
        <p:sp>
          <p:nvSpPr>
            <p:cNvPr id="14" name="矩形 13"/>
            <p:cNvSpPr/>
            <p:nvPr/>
          </p:nvSpPr>
          <p:spPr>
            <a:xfrm>
              <a:off x="971600" y="1851670"/>
              <a:ext cx="5328592" cy="63348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419" name="文字方塊 14"/>
            <p:cNvSpPr txBox="1">
              <a:spLocks noChangeArrowheads="1"/>
            </p:cNvSpPr>
            <p:nvPr/>
          </p:nvSpPr>
          <p:spPr bwMode="auto">
            <a:xfrm>
              <a:off x="1012565" y="2171387"/>
              <a:ext cx="5287627" cy="40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dirty="0">
                  <a:solidFill>
                    <a:schemeClr val="bg1"/>
                  </a:solidFill>
                  <a:ea typeface="新細明體" charset="-120"/>
                </a:rPr>
                <a:t>    </a:t>
              </a:r>
              <a:r>
                <a:rPr lang="en-US" altLang="zh-TW" sz="2000" dirty="0" smtClean="0">
                  <a:solidFill>
                    <a:schemeClr val="bg1"/>
                  </a:solidFill>
                  <a:ea typeface="新細明體" charset="-120"/>
                </a:rPr>
                <a:t>   </a:t>
              </a:r>
              <a:r>
                <a:rPr lang="en-US" altLang="zh-TW" sz="2000" dirty="0">
                  <a:solidFill>
                    <a:srgbClr val="FF0000"/>
                  </a:solidFill>
                  <a:ea typeface="新細明體" charset="-120"/>
                </a:rPr>
                <a:t>PWR  PON    </a:t>
              </a:r>
              <a:r>
                <a:rPr lang="en-US" altLang="zh-TW" sz="1800" dirty="0">
                  <a:solidFill>
                    <a:schemeClr val="bg1"/>
                  </a:solidFill>
                  <a:ea typeface="新細明體" charset="-120"/>
                </a:rPr>
                <a:t>LOS  </a:t>
              </a:r>
              <a:r>
                <a:rPr lang="en-US" altLang="zh-TW" sz="1800" dirty="0">
                  <a:solidFill>
                    <a:srgbClr val="FF0000"/>
                  </a:solidFill>
                  <a:ea typeface="新細明體" charset="-120"/>
                </a:rPr>
                <a:t> LAN1   </a:t>
              </a:r>
              <a:r>
                <a:rPr lang="en-US" altLang="zh-TW" sz="1800" dirty="0">
                  <a:solidFill>
                    <a:schemeClr val="bg1"/>
                  </a:solidFill>
                  <a:ea typeface="新細明體" charset="-120"/>
                </a:rPr>
                <a:t>LAN2   LAN3   LAN4</a:t>
              </a:r>
              <a:endParaRPr lang="zh-TW" altLang="en-US" sz="1800" dirty="0">
                <a:solidFill>
                  <a:schemeClr val="bg1"/>
                </a:solidFill>
                <a:ea typeface="新細明體" charset="-120"/>
              </a:endParaRPr>
            </a:p>
          </p:txBody>
        </p:sp>
        <p:sp>
          <p:nvSpPr>
            <p:cNvPr id="16" name="流程圖: 接點 15"/>
            <p:cNvSpPr/>
            <p:nvPr/>
          </p:nvSpPr>
          <p:spPr>
            <a:xfrm>
              <a:off x="3421545" y="1991385"/>
              <a:ext cx="287389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流程圖: 接點 16"/>
            <p:cNvSpPr/>
            <p:nvPr/>
          </p:nvSpPr>
          <p:spPr>
            <a:xfrm>
              <a:off x="4620320" y="1980272"/>
              <a:ext cx="287388" cy="1889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流程圖: 接點 17"/>
            <p:cNvSpPr/>
            <p:nvPr/>
          </p:nvSpPr>
          <p:spPr>
            <a:xfrm>
              <a:off x="4010612" y="1980272"/>
              <a:ext cx="287388" cy="1889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流程圖: 接點 18"/>
            <p:cNvSpPr/>
            <p:nvPr/>
          </p:nvSpPr>
          <p:spPr>
            <a:xfrm>
              <a:off x="5290363" y="1980272"/>
              <a:ext cx="287388" cy="1889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流程圖: 接點 19"/>
            <p:cNvSpPr/>
            <p:nvPr/>
          </p:nvSpPr>
          <p:spPr>
            <a:xfrm>
              <a:off x="2838830" y="1980272"/>
              <a:ext cx="287388" cy="1889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1" name="流程圖: 接點 20"/>
          <p:cNvSpPr/>
          <p:nvPr/>
        </p:nvSpPr>
        <p:spPr>
          <a:xfrm>
            <a:off x="4356100" y="1530350"/>
            <a:ext cx="287338" cy="188913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流程圖: 接點 21"/>
          <p:cNvSpPr/>
          <p:nvPr/>
        </p:nvSpPr>
        <p:spPr>
          <a:xfrm>
            <a:off x="2636838" y="1533525"/>
            <a:ext cx="288925" cy="188913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3" name="流程圖: 接點 22"/>
          <p:cNvSpPr/>
          <p:nvPr/>
        </p:nvSpPr>
        <p:spPr>
          <a:xfrm>
            <a:off x="3208338" y="1514475"/>
            <a:ext cx="287337" cy="188913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7417" name="Picture 2" descr="C:\Users\F101294\Desktop\l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770188"/>
            <a:ext cx="45005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2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123825"/>
            <a:ext cx="8229600" cy="431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0"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中斷燈號</a:t>
            </a:r>
            <a:endParaRPr kumimoji="0"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435" name="文字方塊 2"/>
          <p:cNvSpPr txBox="1">
            <a:spLocks noChangeArrowheads="1"/>
          </p:cNvSpPr>
          <p:nvPr/>
        </p:nvSpPr>
        <p:spPr bwMode="auto">
          <a:xfrm>
            <a:off x="1258888" y="2203450"/>
            <a:ext cx="6653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連接用戶設備時：連接中斷 </a:t>
            </a:r>
            <a:r>
              <a:rPr lang="en-US" altLang="zh-TW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(Port down)</a:t>
            </a:r>
            <a:r>
              <a:rPr lang="zh-TW" altLang="en-US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，光訊號異常。</a:t>
            </a:r>
          </a:p>
        </p:txBody>
      </p:sp>
      <p:grpSp>
        <p:nvGrpSpPr>
          <p:cNvPr id="18436" name="群組 3"/>
          <p:cNvGrpSpPr>
            <a:grpSpLocks/>
          </p:cNvGrpSpPr>
          <p:nvPr/>
        </p:nvGrpSpPr>
        <p:grpSpPr bwMode="auto">
          <a:xfrm>
            <a:off x="1912938" y="1484314"/>
            <a:ext cx="5327650" cy="719793"/>
            <a:chOff x="971600" y="1851670"/>
            <a:chExt cx="5328592" cy="719870"/>
          </a:xfrm>
        </p:grpSpPr>
        <p:sp>
          <p:nvSpPr>
            <p:cNvPr id="5" name="矩形 4"/>
            <p:cNvSpPr/>
            <p:nvPr/>
          </p:nvSpPr>
          <p:spPr>
            <a:xfrm>
              <a:off x="971600" y="1851670"/>
              <a:ext cx="5328592" cy="63348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443" name="文字方塊 5"/>
            <p:cNvSpPr txBox="1">
              <a:spLocks noChangeArrowheads="1"/>
            </p:cNvSpPr>
            <p:nvPr/>
          </p:nvSpPr>
          <p:spPr bwMode="auto">
            <a:xfrm>
              <a:off x="1012565" y="2171387"/>
              <a:ext cx="5287627" cy="40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dirty="0">
                  <a:solidFill>
                    <a:schemeClr val="bg1"/>
                  </a:solidFill>
                  <a:ea typeface="新細明體" charset="-120"/>
                </a:rPr>
                <a:t>   </a:t>
              </a:r>
              <a:r>
                <a:rPr lang="en-US" altLang="zh-TW" sz="2000" dirty="0" smtClean="0">
                  <a:solidFill>
                    <a:schemeClr val="bg1"/>
                  </a:solidFill>
                  <a:ea typeface="新細明體" charset="-120"/>
                </a:rPr>
                <a:t>     </a:t>
              </a:r>
              <a:r>
                <a:rPr lang="en-US" altLang="zh-TW" sz="2000" dirty="0">
                  <a:solidFill>
                    <a:schemeClr val="bg1"/>
                  </a:solidFill>
                  <a:ea typeface="新細明體" charset="-120"/>
                </a:rPr>
                <a:t>PWR </a:t>
              </a:r>
              <a:r>
                <a:rPr lang="en-US" altLang="zh-TW" sz="2000" dirty="0" smtClean="0">
                  <a:solidFill>
                    <a:schemeClr val="bg1"/>
                  </a:solidFill>
                  <a:ea typeface="新細明體" charset="-120"/>
                </a:rPr>
                <a:t>  </a:t>
              </a:r>
              <a:r>
                <a:rPr lang="en-US" altLang="zh-TW" sz="1800" dirty="0">
                  <a:solidFill>
                    <a:schemeClr val="bg1"/>
                  </a:solidFill>
                  <a:ea typeface="新細明體" charset="-120"/>
                </a:rPr>
                <a:t>PON </a:t>
              </a:r>
              <a:r>
                <a:rPr lang="en-US" altLang="zh-TW" sz="1800" dirty="0" smtClean="0">
                  <a:solidFill>
                    <a:schemeClr val="bg1"/>
                  </a:solidFill>
                  <a:ea typeface="新細明體" charset="-120"/>
                </a:rPr>
                <a:t> </a:t>
              </a:r>
              <a:r>
                <a:rPr lang="en-US" altLang="zh-TW" sz="2000" dirty="0" smtClean="0">
                  <a:solidFill>
                    <a:srgbClr val="FF0000"/>
                  </a:solidFill>
                  <a:ea typeface="新細明體" charset="-120"/>
                </a:rPr>
                <a:t>LOS   </a:t>
              </a:r>
              <a:r>
                <a:rPr lang="en-US" altLang="zh-TW" sz="2000" dirty="0">
                  <a:solidFill>
                    <a:srgbClr val="FF0000"/>
                  </a:solidFill>
                  <a:ea typeface="新細明體" charset="-120"/>
                </a:rPr>
                <a:t>LAN1   </a:t>
              </a:r>
              <a:r>
                <a:rPr lang="en-US" altLang="zh-TW" sz="1800" dirty="0">
                  <a:solidFill>
                    <a:schemeClr val="bg1"/>
                  </a:solidFill>
                  <a:ea typeface="新細明體" charset="-120"/>
                </a:rPr>
                <a:t>LAN2   LAN3   LAN4</a:t>
              </a:r>
              <a:endParaRPr lang="zh-TW" altLang="en-US" sz="1800" dirty="0">
                <a:solidFill>
                  <a:schemeClr val="bg1"/>
                </a:solidFill>
                <a:ea typeface="新細明體" charset="-120"/>
              </a:endParaRPr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4620320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" name="流程圖: 接點 7"/>
            <p:cNvSpPr/>
            <p:nvPr/>
          </p:nvSpPr>
          <p:spPr>
            <a:xfrm>
              <a:off x="4010612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" name="流程圖: 接點 8"/>
            <p:cNvSpPr/>
            <p:nvPr/>
          </p:nvSpPr>
          <p:spPr>
            <a:xfrm>
              <a:off x="5290363" y="1980271"/>
              <a:ext cx="287388" cy="1889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0" name="流程圖: 接點 9"/>
          <p:cNvSpPr/>
          <p:nvPr/>
        </p:nvSpPr>
        <p:spPr>
          <a:xfrm>
            <a:off x="2636838" y="1627188"/>
            <a:ext cx="288925" cy="188912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流程圖: 接點 10"/>
          <p:cNvSpPr/>
          <p:nvPr/>
        </p:nvSpPr>
        <p:spPr>
          <a:xfrm>
            <a:off x="3208338" y="1616075"/>
            <a:ext cx="287337" cy="18891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流程圖: 接點 11"/>
          <p:cNvSpPr/>
          <p:nvPr/>
        </p:nvSpPr>
        <p:spPr>
          <a:xfrm>
            <a:off x="3778250" y="1627188"/>
            <a:ext cx="288925" cy="18891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流程圖: 接點 12"/>
          <p:cNvSpPr/>
          <p:nvPr/>
        </p:nvSpPr>
        <p:spPr>
          <a:xfrm>
            <a:off x="4356100" y="1608138"/>
            <a:ext cx="288925" cy="188912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8441" name="Picture 2" descr="C:\Users\F101294\Desktop\LAN L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13063"/>
            <a:ext cx="449897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9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US" altLang="zh-TW" dirty="0" smtClean="0"/>
              <a:t>Confidential, Internal Circulating only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94A7-6B17-48CF-9529-85DD53DAA7E0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200800" cy="892822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供裝電路設備種類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1520" y="1067683"/>
            <a:ext cx="856895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SWITCH D-Link DGS-1510</a:t>
            </a: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提供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L2/L3VPN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及上網服務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外觀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endParaRPr lang="en-US" altLang="zh-TW" sz="2800" b="1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11" y="2780928"/>
            <a:ext cx="4608000" cy="28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US" altLang="zh-TW" dirty="0" smtClean="0"/>
              <a:t>Confidential, Internal Circulating only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94A7-6B17-48CF-9529-85DD53DAA7E0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15616" y="155464"/>
            <a:ext cx="7200800" cy="892822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用戶自我檢修方法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1520" y="1067683"/>
            <a:ext cx="8568952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檢查設備燈號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電源燈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用戶端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3900"/>
              </a:lnSpc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endParaRPr lang="en-US" altLang="zh-TW" sz="2800" b="1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71609"/>
            <a:ext cx="5184576" cy="286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US" altLang="zh-TW" dirty="0" smtClean="0"/>
              <a:t>Confidential, Internal Circulating only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94A7-6B17-48CF-9529-85DD53DAA7E0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07319" y="150131"/>
            <a:ext cx="7200800" cy="892822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用戶自我檢修方法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83502" y="1031683"/>
            <a:ext cx="8568952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檢查設備燈號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LAN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埠燈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用戶端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3900"/>
              </a:lnSpc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endParaRPr lang="en-US" altLang="zh-TW" sz="2800" b="1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73248"/>
            <a:ext cx="5193252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7388" y="828675"/>
            <a:ext cx="7772400" cy="2600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一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)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校園光纖網路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/>
            </a:r>
            <a:b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</a:b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架構說明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文字方塊 2"/>
          <p:cNvSpPr txBox="1">
            <a:spLocks noChangeArrowheads="1"/>
          </p:cNvSpPr>
          <p:nvPr/>
        </p:nvSpPr>
        <p:spPr bwMode="auto">
          <a:xfrm>
            <a:off x="3294063" y="4429125"/>
            <a:ext cx="2646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台灣智慧光網</a:t>
            </a:r>
          </a:p>
        </p:txBody>
      </p:sp>
    </p:spTree>
    <p:extLst>
      <p:ext uri="{BB962C8B-B14F-4D97-AF65-F5344CB8AC3E}">
        <p14:creationId xmlns:p14="http://schemas.microsoft.com/office/powerpoint/2010/main" val="39214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US" altLang="zh-TW" dirty="0" smtClean="0"/>
              <a:t>Confidential, Internal Circulating only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94A7-6B17-48CF-9529-85DD53DAA7E0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15616" y="156694"/>
            <a:ext cx="7200800" cy="892822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用戶自我檢修方法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1520" y="1067683"/>
            <a:ext cx="8568952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檢查設備燈號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光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埠燈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台智網端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3900"/>
              </a:lnSpc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endParaRPr lang="en-US" altLang="zh-TW" sz="2800" b="1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73248"/>
            <a:ext cx="5148000" cy="30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US" altLang="zh-TW" dirty="0" smtClean="0"/>
              <a:t>Confidential, Internal Circulating only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94A7-6B17-48CF-9529-85DD53DAA7E0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200800" cy="892822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供裝電路設備種類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1520" y="1067683"/>
            <a:ext cx="856895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SWITCH D-Link DGS-1510-28X or DGS-3000-28X</a:t>
            </a: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提供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L2/L3VPN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及上網服務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外觀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endParaRPr lang="en-US" altLang="zh-TW" sz="2800" b="1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8424936" cy="179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2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288" y="1341438"/>
            <a:ext cx="8280400" cy="1736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網路服務簡易障礙排除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/>
            </a:r>
            <a:b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</a:b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及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報修方式介紹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2411760" y="3582740"/>
            <a:ext cx="4493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台灣智慧光網股份有限公司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288" y="1620838"/>
            <a:ext cx="8280400" cy="1736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(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一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)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網路服務簡易障礙排除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/>
            </a:r>
            <a:b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</a:b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內容版面配置區 2"/>
          <p:cNvSpPr txBox="1">
            <a:spLocks/>
          </p:cNvSpPr>
          <p:nvPr/>
        </p:nvSpPr>
        <p:spPr bwMode="auto">
          <a:xfrm>
            <a:off x="235847" y="4653136"/>
            <a:ext cx="84963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buFont typeface="Symbol" pitchFamily="18" charset="2"/>
              <a:buNone/>
            </a:pPr>
            <a:r>
              <a:rPr kumimoji="0" lang="en-US" altLang="zh-TW" sz="2200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A:</a:t>
            </a:r>
            <a:r>
              <a:rPr kumimoji="0" lang="zh-TW" altLang="en-US" sz="2200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請老師確認一下台智網的數據機</a:t>
            </a:r>
            <a:r>
              <a:rPr kumimoji="0" lang="en-US" altLang="zh-TW" sz="2200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ONT</a:t>
            </a:r>
            <a:r>
              <a:rPr kumimoji="0" lang="zh-TW" altLang="en-US" sz="2200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上</a:t>
            </a:r>
            <a:r>
              <a:rPr kumimoji="0" lang="en-US" altLang="zh-TW" sz="2200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Port 1</a:t>
            </a:r>
            <a:r>
              <a:rPr kumimoji="0" lang="zh-TW" altLang="en-US" sz="2200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燈號是否有</a:t>
            </a:r>
            <a:r>
              <a:rPr kumimoji="0" lang="zh-TW" altLang="en-US" sz="2200" b="1" u="sng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亮綠色</a:t>
            </a:r>
            <a:endParaRPr kumimoji="0" lang="en-US" altLang="zh-TW" sz="2200" b="1" u="sng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eaLnBrk="1" hangingPunct="1">
              <a:buFont typeface="Symbol" pitchFamily="18" charset="2"/>
              <a:buNone/>
            </a:pPr>
            <a:r>
              <a:rPr kumimoji="0" lang="zh-TW" altLang="en-US" sz="2200" b="1" u="sng" dirty="0">
                <a:solidFill>
                  <a:srgbClr val="FF0000"/>
                </a:solidFill>
                <a:latin typeface="Arial" charset="0"/>
                <a:ea typeface="微軟正黑體" pitchFamily="34" charset="-120"/>
                <a:cs typeface="Arial" charset="0"/>
              </a:rPr>
              <a:t>亮綠燈</a:t>
            </a:r>
            <a:r>
              <a:rPr kumimoji="0" lang="en-US" altLang="zh-TW" sz="2200" dirty="0">
                <a:solidFill>
                  <a:srgbClr val="FF0000"/>
                </a:solidFill>
                <a:latin typeface="Arial" charset="0"/>
                <a:ea typeface="微軟正黑體" pitchFamily="34" charset="-120"/>
                <a:cs typeface="Arial" charset="0"/>
              </a:rPr>
              <a:t>:</a:t>
            </a:r>
            <a:r>
              <a:rPr kumimoji="0" lang="zh-TW" altLang="en-US" sz="2200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網路設備正常運作</a:t>
            </a: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eaLnBrk="1" hangingPunct="1">
              <a:buFont typeface="Symbol" pitchFamily="18" charset="2"/>
              <a:buNone/>
            </a:pPr>
            <a:r>
              <a:rPr kumimoji="0" lang="zh-TW" altLang="en-US" sz="2200" b="1" dirty="0">
                <a:solidFill>
                  <a:srgbClr val="FF0000"/>
                </a:solidFill>
                <a:latin typeface="Arial" charset="0"/>
                <a:ea typeface="微軟正黑體" pitchFamily="34" charset="-120"/>
                <a:cs typeface="Arial" charset="0"/>
              </a:rPr>
              <a:t>無任何燈號</a:t>
            </a:r>
            <a:r>
              <a:rPr kumimoji="0" lang="en-US" altLang="zh-TW" sz="2200" dirty="0">
                <a:solidFill>
                  <a:srgbClr val="FF0000"/>
                </a:solidFill>
                <a:latin typeface="Arial" charset="0"/>
                <a:ea typeface="微軟正黑體" pitchFamily="34" charset="-120"/>
                <a:cs typeface="Arial" charset="0"/>
              </a:rPr>
              <a:t>:</a:t>
            </a:r>
            <a:r>
              <a:rPr kumimoji="0" lang="zh-TW" altLang="en-US" sz="2200" dirty="0">
                <a:solidFill>
                  <a:srgbClr val="001A03"/>
                </a:solidFill>
                <a:latin typeface="Arial" charset="0"/>
                <a:ea typeface="微軟正黑體" pitchFamily="34" charset="-120"/>
                <a:cs typeface="Arial" charset="0"/>
              </a:rPr>
              <a:t>請檢查</a:t>
            </a:r>
            <a:r>
              <a:rPr kumimoji="0" lang="en-US" altLang="zh-TW" sz="2200" dirty="0">
                <a:solidFill>
                  <a:srgbClr val="001A03"/>
                </a:solidFill>
                <a:latin typeface="Arial" charset="0"/>
                <a:ea typeface="微軟正黑體" pitchFamily="34" charset="-120"/>
                <a:cs typeface="Arial" charset="0"/>
              </a:rPr>
              <a:t>ONT</a:t>
            </a:r>
            <a:r>
              <a:rPr kumimoji="0" lang="zh-TW" altLang="en-US" sz="2200" dirty="0">
                <a:solidFill>
                  <a:srgbClr val="001A03"/>
                </a:solidFill>
                <a:latin typeface="Arial" charset="0"/>
                <a:ea typeface="微軟正黑體" pitchFamily="34" charset="-120"/>
                <a:cs typeface="Arial" charset="0"/>
              </a:rPr>
              <a:t>的電源變壓器是否鬆脫</a:t>
            </a:r>
            <a:endParaRPr kumimoji="0" lang="en-US" altLang="zh-TW" sz="2200" dirty="0">
              <a:solidFill>
                <a:srgbClr val="001A03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eaLnBrk="1" hangingPunct="1">
              <a:buFont typeface="Symbol" pitchFamily="18" charset="2"/>
              <a:buNone/>
            </a:pPr>
            <a:r>
              <a:rPr kumimoji="0" lang="zh-TW" altLang="en-US" sz="2200" dirty="0">
                <a:solidFill>
                  <a:srgbClr val="001A03"/>
                </a:solidFill>
                <a:latin typeface="Arial" charset="0"/>
                <a:ea typeface="微軟正黑體" pitchFamily="34" charset="-120"/>
                <a:cs typeface="Arial" charset="0"/>
              </a:rPr>
              <a:t>檢查電力正常但</a:t>
            </a:r>
            <a:r>
              <a:rPr kumimoji="0" lang="en-US" altLang="zh-TW" sz="2200" dirty="0">
                <a:solidFill>
                  <a:srgbClr val="001A03"/>
                </a:solidFill>
                <a:latin typeface="Arial" charset="0"/>
                <a:ea typeface="微軟正黑體" pitchFamily="34" charset="-120"/>
                <a:cs typeface="Arial" charset="0"/>
              </a:rPr>
              <a:t>ONT</a:t>
            </a:r>
            <a:r>
              <a:rPr kumimoji="0" lang="zh-TW" altLang="en-US" sz="2200" dirty="0">
                <a:solidFill>
                  <a:srgbClr val="001A03"/>
                </a:solidFill>
                <a:latin typeface="Arial" charset="0"/>
                <a:ea typeface="微軟正黑體" pitchFamily="34" charset="-120"/>
                <a:cs typeface="Arial" charset="0"/>
              </a:rPr>
              <a:t>無燈號，請通報台智網客服專線</a:t>
            </a:r>
            <a:r>
              <a:rPr kumimoji="0" lang="en-US" altLang="zh-TW" sz="2200" b="1" dirty="0">
                <a:solidFill>
                  <a:srgbClr val="001A03"/>
                </a:solidFill>
                <a:latin typeface="Arial" charset="0"/>
                <a:ea typeface="微軟正黑體" pitchFamily="34" charset="-120"/>
                <a:cs typeface="Arial" charset="0"/>
              </a:rPr>
              <a:t>:0809-080081</a:t>
            </a:r>
          </a:p>
        </p:txBody>
      </p:sp>
      <p:sp>
        <p:nvSpPr>
          <p:cNvPr id="11267" name="標題 1"/>
          <p:cNvSpPr txBox="1">
            <a:spLocks/>
          </p:cNvSpPr>
          <p:nvPr/>
        </p:nvSpPr>
        <p:spPr bwMode="auto">
          <a:xfrm>
            <a:off x="519113" y="144463"/>
            <a:ext cx="8229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1.</a:t>
            </a:r>
            <a:r>
              <a:rPr kumimoji="0"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電腦無法正常上網</a:t>
            </a:r>
            <a:r>
              <a:rPr kumimoji="0"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kumimoji="0"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一</a:t>
            </a:r>
            <a:r>
              <a:rPr kumimoji="0"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)</a:t>
            </a:r>
            <a:endParaRPr kumimoji="0"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341438"/>
            <a:ext cx="3816350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46088" y="1196975"/>
            <a:ext cx="8229600" cy="525621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altLang="zh-TW" sz="22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altLang="zh-TW" sz="22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altLang="zh-TW" sz="22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altLang="zh-TW" sz="22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altLang="zh-TW" sz="22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altLang="zh-TW" sz="22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altLang="zh-TW" sz="22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altLang="zh-TW" sz="22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A:</a:t>
            </a:r>
            <a:r>
              <a:rPr lang="zh-TW" altLang="en-US" sz="22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請老師以學校電腦使用</a:t>
            </a:r>
            <a:r>
              <a:rPr lang="en-US" altLang="zh-TW" sz="2200" dirty="0" err="1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Tracert</a:t>
            </a:r>
            <a:r>
              <a:rPr lang="zh-TW" altLang="en-US" sz="22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看斷在那個點位</a:t>
            </a:r>
            <a:r>
              <a:rPr lang="en-US" altLang="zh-TW" sz="22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,</a:t>
            </a:r>
            <a:r>
              <a:rPr lang="zh-TW" altLang="en-US" sz="22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提供給台智網及教網</a:t>
            </a:r>
            <a:endParaRPr lang="en-US" altLang="zh-TW" sz="2200" dirty="0" smtClean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zh-TW" altLang="en-US" sz="22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  中心判斷故障點位</a:t>
            </a:r>
            <a:endParaRPr lang="en-US" altLang="zh-TW" sz="2200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altLang="zh-TW" sz="22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B</a:t>
            </a:r>
            <a:r>
              <a:rPr lang="en-US" altLang="zh-TW" sz="22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:</a:t>
            </a:r>
            <a:r>
              <a:rPr lang="zh-TW" altLang="en-US" sz="22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請</a:t>
            </a:r>
            <a:r>
              <a:rPr lang="zh-TW" altLang="en-US" sz="22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老師使用</a:t>
            </a:r>
            <a:r>
              <a:rPr lang="en-US" altLang="zh-TW" sz="22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NB</a:t>
            </a:r>
            <a:r>
              <a:rPr lang="zh-TW" altLang="en-US" sz="22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接至</a:t>
            </a:r>
            <a:r>
              <a:rPr lang="en-US" altLang="zh-TW" sz="22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Cisco 3560X</a:t>
            </a:r>
            <a:r>
              <a:rPr lang="zh-TW" altLang="en-US" sz="22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的</a:t>
            </a:r>
            <a:r>
              <a:rPr lang="zh-TW" altLang="en-US" sz="22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第</a:t>
            </a:r>
            <a:r>
              <a:rPr lang="en-US" altLang="zh-TW" sz="22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24Port(</a:t>
            </a:r>
            <a:r>
              <a:rPr lang="zh-TW" altLang="en-US" sz="22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或請教網協助新開</a:t>
            </a:r>
            <a:r>
              <a:rPr lang="zh-TW" altLang="en-US" sz="22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其</a:t>
            </a:r>
            <a:endParaRPr lang="en-US" altLang="zh-TW" sz="2200" dirty="0" smtClean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zh-TW" altLang="en-US" sz="22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  他</a:t>
            </a:r>
            <a:r>
              <a:rPr lang="zh-TW" altLang="en-US" sz="22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埠位以供測試</a:t>
            </a:r>
            <a:r>
              <a:rPr lang="en-US" altLang="zh-TW" sz="22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)IP</a:t>
            </a:r>
            <a:r>
              <a:rPr lang="zh-TW" altLang="en-US" sz="22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設定為目前</a:t>
            </a:r>
            <a:r>
              <a:rPr lang="zh-TW" altLang="en-US" sz="22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校方無使用的</a:t>
            </a:r>
            <a:r>
              <a:rPr lang="en-US" altLang="zh-TW" sz="22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Public </a:t>
            </a:r>
            <a:r>
              <a:rPr lang="en-US" altLang="zh-TW" sz="22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IP</a:t>
            </a:r>
            <a:r>
              <a:rPr lang="zh-TW" altLang="en-US" sz="22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如果可以上網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,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請檢查校內防火牆及網路設備設定是否正常。</a:t>
            </a:r>
            <a:endParaRPr lang="en-US" altLang="zh-TW" dirty="0" smtClean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如果</a:t>
            </a:r>
            <a:r>
              <a:rPr lang="zh-TW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無法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連線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,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請使用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命令提示</a:t>
            </a:r>
            <a:r>
              <a:rPr lang="zh-TW" altLang="en-US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字元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輸入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指令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tracert 8.8.8.8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查看是斷在哪個節點，如果有看到教網的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Gateway(172.31.x.x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，則代表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Taifo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網路正常，請聯繫教網協助處理</a:t>
            </a:r>
            <a:endParaRPr lang="zh-TW" altLang="en-US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2291" name="標題 1"/>
          <p:cNvSpPr>
            <a:spLocks noGrp="1"/>
          </p:cNvSpPr>
          <p:nvPr>
            <p:ph type="title" idx="4294967295"/>
          </p:nvPr>
        </p:nvSpPr>
        <p:spPr>
          <a:xfrm>
            <a:off x="446088" y="115888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: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電腦無法正常上網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二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)</a:t>
            </a:r>
            <a:endPara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274763"/>
            <a:ext cx="4435475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5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標題 1"/>
          <p:cNvSpPr>
            <a:spLocks noGrp="1"/>
          </p:cNvSpPr>
          <p:nvPr>
            <p:ph type="title" idx="4294967295"/>
          </p:nvPr>
        </p:nvSpPr>
        <p:spPr>
          <a:xfrm>
            <a:off x="446088" y="115888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以學校電腦</a:t>
            </a:r>
            <a:r>
              <a:rPr lang="en-US" altLang="zh-TW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Tracert</a:t>
            </a:r>
            <a:endPara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840760" cy="592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2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標題 1"/>
          <p:cNvSpPr>
            <a:spLocks noGrp="1"/>
          </p:cNvSpPr>
          <p:nvPr>
            <p:ph type="title" idx="4294967295"/>
          </p:nvPr>
        </p:nvSpPr>
        <p:spPr>
          <a:xfrm>
            <a:off x="446088" y="115888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接至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3560 Tracert</a:t>
            </a:r>
            <a:endPara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84076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5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US" altLang="zh-TW" dirty="0" smtClean="0"/>
              <a:t>Confidential, Internal Circulating only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94A7-6B17-48CF-9529-85DD53DAA7E0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15616" y="156694"/>
            <a:ext cx="7200800" cy="892822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用戶自我測速網站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1520" y="1067683"/>
            <a:ext cx="856895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網路基本檢測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測速網站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學校單位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),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可連上該網頁表示服務正常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http://speedtest.tp.edu.tw</a:t>
            </a:r>
          </a:p>
          <a:p>
            <a:pPr>
              <a:lnSpc>
                <a:spcPts val="3900"/>
              </a:lnSpc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endParaRPr lang="en-US" altLang="zh-TW" sz="2800" b="1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2" b="50000"/>
          <a:stretch/>
        </p:blipFill>
        <p:spPr>
          <a:xfrm>
            <a:off x="1043608" y="2708920"/>
            <a:ext cx="7413501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US" altLang="zh-TW" dirty="0" smtClean="0"/>
              <a:t>Confidential, Internal Circulating only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94A7-6B17-48CF-9529-85DD53DAA7E0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15616" y="156694"/>
            <a:ext cx="7200800" cy="892822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用戶自我測速網站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1520" y="1067683"/>
            <a:ext cx="856895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網路基本檢測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測速網站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(Internet),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可連上該網頁測速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http://speedtest.net</a:t>
            </a:r>
          </a:p>
          <a:p>
            <a:pPr>
              <a:lnSpc>
                <a:spcPts val="3900"/>
              </a:lnSpc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endParaRPr lang="en-US" altLang="zh-TW" sz="2800" b="1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14642"/>
            <a:ext cx="6408711" cy="370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7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 idx="4294967295"/>
          </p:nvPr>
        </p:nvSpPr>
        <p:spPr>
          <a:xfrm>
            <a:off x="446088" y="115888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charset="0"/>
              </a:rPr>
              <a:t>校園專案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charset="0"/>
              </a:rPr>
              <a:t>VPN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charset="0"/>
              </a:rPr>
              <a:t>網路架構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109663"/>
            <a:ext cx="8461375" cy="49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1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 idx="4294967295"/>
          </p:nvPr>
        </p:nvSpPr>
        <p:spPr>
          <a:xfrm>
            <a:off x="446088" y="182563"/>
            <a:ext cx="8229600" cy="619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網路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上傳或下載</a:t>
            </a:r>
            <a:r>
              <a:rPr lang="zh-TW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速度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不足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2531" name="文字方塊 10"/>
          <p:cNvSpPr txBox="1">
            <a:spLocks noChangeArrowheads="1"/>
          </p:cNvSpPr>
          <p:nvPr/>
        </p:nvSpPr>
        <p:spPr bwMode="auto">
          <a:xfrm>
            <a:off x="2279650" y="170656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Y</a:t>
            </a:r>
            <a:endParaRPr kumimoji="0" lang="zh-TW" altLang="en-US" sz="180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22532" name="文字方塊 11"/>
          <p:cNvSpPr txBox="1">
            <a:spLocks noChangeArrowheads="1"/>
          </p:cNvSpPr>
          <p:nvPr/>
        </p:nvSpPr>
        <p:spPr bwMode="auto">
          <a:xfrm>
            <a:off x="4295775" y="170656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N</a:t>
            </a:r>
            <a:endParaRPr kumimoji="0" lang="zh-TW" altLang="en-US" sz="180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1225" y="2363788"/>
            <a:ext cx="2520950" cy="1287462"/>
          </a:xfrm>
          <a:prstGeom prst="rect">
            <a:avLst/>
          </a:prstGeom>
          <a:noFill/>
          <a:ln>
            <a:solidFill>
              <a:srgbClr val="001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以</a:t>
            </a:r>
            <a:r>
              <a:rPr kumimoji="0" lang="en-US" altLang="zh-TW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NB</a:t>
            </a: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接至</a:t>
            </a:r>
            <a:r>
              <a:rPr kumimoji="0" lang="en-US" altLang="zh-TW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3560X</a:t>
            </a: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的</a:t>
            </a:r>
            <a:r>
              <a:rPr kumimoji="0" lang="en-US" altLang="zh-TW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Port 24(</a:t>
            </a: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或其他空埠</a:t>
            </a:r>
            <a:r>
              <a:rPr kumimoji="0" lang="en-US" altLang="zh-TW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),</a:t>
            </a: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並關閉電腦防火牆及防毒軟體</a:t>
            </a:r>
            <a:r>
              <a:rPr kumimoji="0" lang="en-US" altLang="zh-TW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測試網址如下</a:t>
            </a:r>
            <a:endParaRPr kumimoji="0" lang="en-US" altLang="zh-TW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48075" y="2349500"/>
            <a:ext cx="2016125" cy="936625"/>
          </a:xfrm>
          <a:prstGeom prst="rect">
            <a:avLst/>
          </a:prstGeom>
          <a:noFill/>
          <a:ln>
            <a:solidFill>
              <a:srgbClr val="001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1A03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2535" name="文字方塊 15"/>
          <p:cNvSpPr txBox="1">
            <a:spLocks noChangeArrowheads="1"/>
          </p:cNvSpPr>
          <p:nvPr/>
        </p:nvSpPr>
        <p:spPr bwMode="auto">
          <a:xfrm>
            <a:off x="3648075" y="2362200"/>
            <a:ext cx="2016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180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嘗試測試其他電腦並關閉電腦防火牆及防毒軟體</a:t>
            </a:r>
          </a:p>
        </p:txBody>
      </p:sp>
      <p:sp>
        <p:nvSpPr>
          <p:cNvPr id="17" name="矩形 16"/>
          <p:cNvSpPr/>
          <p:nvPr/>
        </p:nvSpPr>
        <p:spPr>
          <a:xfrm>
            <a:off x="1973263" y="4005263"/>
            <a:ext cx="2922587" cy="647700"/>
          </a:xfrm>
          <a:prstGeom prst="rect">
            <a:avLst/>
          </a:prstGeom>
          <a:noFill/>
          <a:ln>
            <a:solidFill>
              <a:srgbClr val="001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教網測速網站測試</a:t>
            </a:r>
            <a:r>
              <a:rPr kumimoji="0" lang="en-US" altLang="zh-TW" dirty="0">
                <a:solidFill>
                  <a:srgbClr val="FF0000"/>
                </a:solidFill>
                <a:latin typeface="Arial" charset="0"/>
                <a:ea typeface="微軟正黑體" pitchFamily="34" charset="-120"/>
                <a:cs typeface="Arial" charset="0"/>
                <a:hlinkClick r:id="rId2"/>
              </a:rPr>
              <a:t>http://speedtest.tp.edu.tw</a:t>
            </a:r>
            <a:endParaRPr kumimoji="0" lang="en-US" altLang="zh-TW" dirty="0">
              <a:solidFill>
                <a:srgbClr val="FF0000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2170113" y="3651250"/>
            <a:ext cx="0" cy="354013"/>
          </a:xfrm>
          <a:prstGeom prst="straightConnector1">
            <a:avLst/>
          </a:prstGeom>
          <a:ln w="15875">
            <a:solidFill>
              <a:srgbClr val="001A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4654550" y="3286125"/>
            <a:ext cx="0" cy="719138"/>
          </a:xfrm>
          <a:prstGeom prst="straightConnector1">
            <a:avLst/>
          </a:prstGeom>
          <a:ln w="15875">
            <a:solidFill>
              <a:srgbClr val="001A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stCxn id="17" idx="2"/>
            <a:endCxn id="41" idx="0"/>
          </p:cNvCxnSpPr>
          <p:nvPr/>
        </p:nvCxnSpPr>
        <p:spPr>
          <a:xfrm flipH="1">
            <a:off x="3432175" y="4652963"/>
            <a:ext cx="3175" cy="288925"/>
          </a:xfrm>
          <a:prstGeom prst="straightConnector1">
            <a:avLst/>
          </a:prstGeom>
          <a:ln w="15875">
            <a:solidFill>
              <a:srgbClr val="001A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2763838" y="6067425"/>
            <a:ext cx="1336675" cy="509588"/>
          </a:xfrm>
          <a:prstGeom prst="rect">
            <a:avLst/>
          </a:prstGeom>
          <a:noFill/>
          <a:ln>
            <a:solidFill>
              <a:srgbClr val="001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通報台智</a:t>
            </a:r>
            <a:r>
              <a:rPr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網</a:t>
            </a: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客服中心</a:t>
            </a:r>
          </a:p>
        </p:txBody>
      </p:sp>
      <p:sp>
        <p:nvSpPr>
          <p:cNvPr id="22541" name="文字方塊 44"/>
          <p:cNvSpPr txBox="1">
            <a:spLocks noChangeArrowheads="1"/>
          </p:cNvSpPr>
          <p:nvPr/>
        </p:nvSpPr>
        <p:spPr bwMode="auto">
          <a:xfrm>
            <a:off x="34925" y="908050"/>
            <a:ext cx="2360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1800">
                <a:solidFill>
                  <a:srgbClr val="FF0000"/>
                </a:solidFill>
                <a:latin typeface="Arial" charset="0"/>
                <a:ea typeface="微軟正黑體" pitchFamily="34" charset="-120"/>
                <a:cs typeface="Arial" charset="0"/>
              </a:rPr>
              <a:t>*如校內自行限速不適用此流程</a:t>
            </a:r>
          </a:p>
        </p:txBody>
      </p:sp>
      <p:sp>
        <p:nvSpPr>
          <p:cNvPr id="22542" name="文字方塊 51"/>
          <p:cNvSpPr txBox="1">
            <a:spLocks noChangeArrowheads="1"/>
          </p:cNvSpPr>
          <p:nvPr/>
        </p:nvSpPr>
        <p:spPr bwMode="auto">
          <a:xfrm>
            <a:off x="179388" y="3633788"/>
            <a:ext cx="2051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1800">
                <a:solidFill>
                  <a:srgbClr val="FF0000"/>
                </a:solidFill>
                <a:latin typeface="Arial" charset="0"/>
                <a:ea typeface="微軟正黑體" pitchFamily="34" charset="-120"/>
                <a:cs typeface="Arial" charset="0"/>
              </a:rPr>
              <a:t>*測速瀏覽器建議使用</a:t>
            </a: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微軟正黑體" pitchFamily="34" charset="-120"/>
                <a:cs typeface="Arial" charset="0"/>
              </a:rPr>
              <a:t>Chrome</a:t>
            </a:r>
            <a:endParaRPr kumimoji="0" lang="zh-TW" altLang="en-US" sz="1800">
              <a:solidFill>
                <a:srgbClr val="FF0000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10200" y="4014788"/>
            <a:ext cx="2762250" cy="647700"/>
          </a:xfrm>
          <a:prstGeom prst="rect">
            <a:avLst/>
          </a:prstGeom>
          <a:noFill/>
          <a:ln>
            <a:solidFill>
              <a:srgbClr val="001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網際網路測速網站測試</a:t>
            </a:r>
            <a:r>
              <a:rPr kumimoji="0" lang="en-US" altLang="zh-TW" dirty="0">
                <a:solidFill>
                  <a:srgbClr val="FF0000"/>
                </a:solidFill>
                <a:latin typeface="Arial" charset="0"/>
                <a:ea typeface="微軟正黑體" pitchFamily="34" charset="-120"/>
                <a:cs typeface="Arial" charset="0"/>
                <a:hlinkClick r:id="rId3"/>
              </a:rPr>
              <a:t>http://www.speedtest.net</a:t>
            </a:r>
            <a:endParaRPr kumimoji="0" lang="zh-TW" altLang="en-US" dirty="0">
              <a:solidFill>
                <a:srgbClr val="FF0000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16" name="流程圖: 決策 15"/>
          <p:cNvSpPr/>
          <p:nvPr/>
        </p:nvSpPr>
        <p:spPr>
          <a:xfrm>
            <a:off x="2495550" y="955675"/>
            <a:ext cx="2017713" cy="936625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校內電腦是否皆緩慢</a:t>
            </a:r>
          </a:p>
        </p:txBody>
      </p:sp>
      <p:cxnSp>
        <p:nvCxnSpPr>
          <p:cNvPr id="19" name="肘形接點 18"/>
          <p:cNvCxnSpPr>
            <a:stCxn id="16" idx="2"/>
            <a:endCxn id="13" idx="0"/>
          </p:cNvCxnSpPr>
          <p:nvPr/>
        </p:nvCxnSpPr>
        <p:spPr>
          <a:xfrm rot="5400000">
            <a:off x="2601913" y="1462087"/>
            <a:ext cx="471488" cy="1331913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接點 36"/>
          <p:cNvCxnSpPr>
            <a:stCxn id="16" idx="2"/>
            <a:endCxn id="14" idx="0"/>
          </p:cNvCxnSpPr>
          <p:nvPr/>
        </p:nvCxnSpPr>
        <p:spPr>
          <a:xfrm rot="16200000" flipH="1">
            <a:off x="3851276" y="1544637"/>
            <a:ext cx="457200" cy="115252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流程圖: 決策 40"/>
          <p:cNvSpPr/>
          <p:nvPr/>
        </p:nvSpPr>
        <p:spPr>
          <a:xfrm>
            <a:off x="2495550" y="4941888"/>
            <a:ext cx="1871663" cy="790575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測速是否正常</a:t>
            </a:r>
          </a:p>
        </p:txBody>
      </p:sp>
      <p:cxnSp>
        <p:nvCxnSpPr>
          <p:cNvPr id="45" name="直線單箭頭接點 44"/>
          <p:cNvCxnSpPr>
            <a:stCxn id="41" idx="2"/>
            <a:endCxn id="40" idx="0"/>
          </p:cNvCxnSpPr>
          <p:nvPr/>
        </p:nvCxnSpPr>
        <p:spPr>
          <a:xfrm>
            <a:off x="3432175" y="5732463"/>
            <a:ext cx="0" cy="334962"/>
          </a:xfrm>
          <a:prstGeom prst="straightConnector1">
            <a:avLst/>
          </a:prstGeom>
          <a:ln w="15875">
            <a:solidFill>
              <a:srgbClr val="001A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流程圖: 結束點 31"/>
          <p:cNvSpPr/>
          <p:nvPr/>
        </p:nvSpPr>
        <p:spPr>
          <a:xfrm>
            <a:off x="8056563" y="5175250"/>
            <a:ext cx="987425" cy="32385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</a:p>
        </p:txBody>
      </p:sp>
      <p:cxnSp>
        <p:nvCxnSpPr>
          <p:cNvPr id="49" name="直線單箭頭接點 48"/>
          <p:cNvCxnSpPr>
            <a:stCxn id="54" idx="2"/>
            <a:endCxn id="64" idx="0"/>
          </p:cNvCxnSpPr>
          <p:nvPr/>
        </p:nvCxnSpPr>
        <p:spPr>
          <a:xfrm>
            <a:off x="6791325" y="5732463"/>
            <a:ext cx="0" cy="338137"/>
          </a:xfrm>
          <a:prstGeom prst="straightConnector1">
            <a:avLst/>
          </a:prstGeom>
          <a:ln w="15875">
            <a:solidFill>
              <a:srgbClr val="001A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文字方塊 11"/>
          <p:cNvSpPr txBox="1">
            <a:spLocks noChangeArrowheads="1"/>
          </p:cNvSpPr>
          <p:nvPr/>
        </p:nvSpPr>
        <p:spPr bwMode="auto">
          <a:xfrm>
            <a:off x="3092450" y="5703888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N</a:t>
            </a:r>
            <a:endParaRPr kumimoji="0" lang="zh-TW" altLang="en-US" sz="180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22552" name="文字方塊 10"/>
          <p:cNvSpPr txBox="1">
            <a:spLocks noChangeArrowheads="1"/>
          </p:cNvSpPr>
          <p:nvPr/>
        </p:nvSpPr>
        <p:spPr bwMode="auto">
          <a:xfrm>
            <a:off x="4367213" y="4937125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Y</a:t>
            </a:r>
            <a:endParaRPr kumimoji="0" lang="zh-TW" altLang="en-US" sz="180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54" name="流程圖: 決策 53"/>
          <p:cNvSpPr/>
          <p:nvPr/>
        </p:nvSpPr>
        <p:spPr>
          <a:xfrm>
            <a:off x="5856288" y="4941888"/>
            <a:ext cx="1871662" cy="790575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測速是否正常</a:t>
            </a:r>
          </a:p>
        </p:txBody>
      </p:sp>
      <p:cxnSp>
        <p:nvCxnSpPr>
          <p:cNvPr id="55" name="直線單箭頭接點 54"/>
          <p:cNvCxnSpPr>
            <a:stCxn id="26" idx="2"/>
            <a:endCxn id="54" idx="0"/>
          </p:cNvCxnSpPr>
          <p:nvPr/>
        </p:nvCxnSpPr>
        <p:spPr>
          <a:xfrm flipH="1">
            <a:off x="6791325" y="4662488"/>
            <a:ext cx="0" cy="279400"/>
          </a:xfrm>
          <a:prstGeom prst="straightConnector1">
            <a:avLst/>
          </a:prstGeom>
          <a:ln w="15875">
            <a:solidFill>
              <a:srgbClr val="001A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肘形接點 57"/>
          <p:cNvCxnSpPr>
            <a:stCxn id="41" idx="3"/>
            <a:endCxn id="26" idx="1"/>
          </p:cNvCxnSpPr>
          <p:nvPr/>
        </p:nvCxnSpPr>
        <p:spPr>
          <a:xfrm flipV="1">
            <a:off x="4367213" y="4338638"/>
            <a:ext cx="1042987" cy="998537"/>
          </a:xfrm>
          <a:prstGeom prst="bentConnector3">
            <a:avLst>
              <a:gd name="adj1" fmla="val 75045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6122988" y="6070600"/>
            <a:ext cx="1336675" cy="509588"/>
          </a:xfrm>
          <a:prstGeom prst="rect">
            <a:avLst/>
          </a:prstGeom>
          <a:noFill/>
          <a:ln>
            <a:solidFill>
              <a:srgbClr val="001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通報</a:t>
            </a:r>
            <a:endParaRPr kumimoji="0" lang="en-US" altLang="zh-TW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教網中心</a:t>
            </a:r>
          </a:p>
        </p:txBody>
      </p:sp>
      <p:sp>
        <p:nvSpPr>
          <p:cNvPr id="22557" name="文字方塊 11"/>
          <p:cNvSpPr txBox="1">
            <a:spLocks noChangeArrowheads="1"/>
          </p:cNvSpPr>
          <p:nvPr/>
        </p:nvSpPr>
        <p:spPr bwMode="auto">
          <a:xfrm>
            <a:off x="6429375" y="5691188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N</a:t>
            </a:r>
            <a:endParaRPr kumimoji="0" lang="zh-TW" altLang="en-US" sz="180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cxnSp>
        <p:nvCxnSpPr>
          <p:cNvPr id="67" name="直線單箭頭接點 66"/>
          <p:cNvCxnSpPr>
            <a:stCxn id="54" idx="3"/>
            <a:endCxn id="32" idx="1"/>
          </p:cNvCxnSpPr>
          <p:nvPr/>
        </p:nvCxnSpPr>
        <p:spPr>
          <a:xfrm>
            <a:off x="7727950" y="5337175"/>
            <a:ext cx="328613" cy="0"/>
          </a:xfrm>
          <a:prstGeom prst="straightConnector1">
            <a:avLst/>
          </a:prstGeom>
          <a:ln w="15875">
            <a:solidFill>
              <a:srgbClr val="001A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1169988"/>
            <a:ext cx="8315325" cy="5427662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Arial" charset="0"/>
                <a:ea typeface="微軟正黑體" pitchFamily="34" charset="-120"/>
                <a:cs typeface="Arial" charset="0"/>
              </a:rPr>
              <a:t>先確認校內是否有限速</a:t>
            </a:r>
            <a:r>
              <a:rPr lang="en-US" altLang="zh-TW" b="1" dirty="0" smtClean="0">
                <a:solidFill>
                  <a:srgbClr val="FF0000"/>
                </a:solidFill>
                <a:latin typeface="Arial" charset="0"/>
                <a:ea typeface="微軟正黑體" pitchFamily="34" charset="-120"/>
                <a:cs typeface="Arial" charset="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Arial" charset="0"/>
                <a:ea typeface="微軟正黑體" pitchFamily="34" charset="-120"/>
                <a:cs typeface="Arial" charset="0"/>
              </a:rPr>
              <a:t>部份學校自行限速</a:t>
            </a:r>
            <a:r>
              <a:rPr lang="en-US" altLang="zh-TW" b="1" dirty="0" smtClean="0">
                <a:solidFill>
                  <a:srgbClr val="FF0000"/>
                </a:solidFill>
                <a:latin typeface="Arial" charset="0"/>
                <a:ea typeface="微軟正黑體" pitchFamily="34" charset="-120"/>
                <a:cs typeface="Arial" charset="0"/>
              </a:rPr>
              <a:t>100M</a:t>
            </a:r>
            <a:r>
              <a:rPr lang="en-US" altLang="zh-TW" b="1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)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en-US" altLang="zh-TW" sz="20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A: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是否全校都網路速度緩慢。</a:t>
            </a:r>
            <a:endParaRPr lang="en-US" altLang="zh-TW" sz="20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zh-TW" altLang="en-US" sz="2000" b="1" u="sng" dirty="0" smtClean="0">
                <a:solidFill>
                  <a:srgbClr val="FF0000"/>
                </a:solidFill>
                <a:latin typeface="Arial" charset="0"/>
                <a:ea typeface="微軟正黑體" pitchFamily="34" charset="-120"/>
                <a:cs typeface="Arial" charset="0"/>
              </a:rPr>
              <a:t>如果否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，請測試校內其他電腦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並關閉該電腦防火牆及防毒軟體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連線至測速網站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檢測網速是否正常。</a:t>
            </a:r>
            <a:endParaRPr lang="en-US" altLang="zh-TW" sz="20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  <a:hlinkClick r:id="rId2"/>
              </a:rPr>
              <a:t>http://speedtest.tp.edu.tw/</a:t>
            </a:r>
            <a:endParaRPr lang="en-US" altLang="zh-TW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  <a:hlinkClick r:id="rId3"/>
              </a:rPr>
              <a:t>http://www.speedtest.net/</a:t>
            </a:r>
            <a:endParaRPr lang="en-US" altLang="zh-TW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zh-TW" altLang="en-US" sz="2000" b="1" u="sng" dirty="0" smtClean="0">
                <a:solidFill>
                  <a:srgbClr val="FF0000"/>
                </a:solidFill>
                <a:latin typeface="Arial" charset="0"/>
                <a:ea typeface="微軟正黑體" pitchFamily="34" charset="-120"/>
                <a:cs typeface="Arial" charset="0"/>
              </a:rPr>
              <a:t>如果是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，請老師用筆電接至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Cisco 3560X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的第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24Port(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或請教網協助新開其他埠位以供測試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)IP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設定為目前校方無使用的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Public IP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，並關閉該筆電防火牆及防毒軟體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再連線至測速網站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測試上傳及下載速度是否符合標準。</a:t>
            </a:r>
            <a:endParaRPr lang="en-US" altLang="zh-TW" sz="20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  <a:hlinkClick r:id="rId2"/>
              </a:rPr>
              <a:t>http://speedtest.tp.edu.tw/</a:t>
            </a:r>
            <a:endParaRPr lang="en-US" altLang="zh-TW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如果以上網站測速結果不正常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請通報台智網客服中心</a:t>
            </a:r>
            <a:endParaRPr lang="en-US" altLang="zh-TW" sz="20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  <a:hlinkClick r:id="rId3"/>
              </a:rPr>
              <a:t>http://www.speedtest.net/</a:t>
            </a:r>
            <a:endParaRPr lang="en-US" altLang="zh-TW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如果以上網站測速結果不正常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請通報教網中心。</a:t>
            </a:r>
          </a:p>
        </p:txBody>
      </p:sp>
      <p:sp>
        <p:nvSpPr>
          <p:cNvPr id="14339" name="標題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619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4:</a:t>
            </a:r>
            <a:r>
              <a:rPr lang="zh-TW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網路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上傳或下載</a:t>
            </a:r>
            <a:r>
              <a:rPr lang="zh-TW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速度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不足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內容版面配置區 2"/>
          <p:cNvSpPr>
            <a:spLocks noGrp="1"/>
          </p:cNvSpPr>
          <p:nvPr>
            <p:ph idx="4294967295"/>
          </p:nvPr>
        </p:nvSpPr>
        <p:spPr>
          <a:xfrm>
            <a:off x="58738" y="4402138"/>
            <a:ext cx="6183312" cy="2420937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A: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1:</a:t>
            </a:r>
            <a:r>
              <a:rPr lang="zh-TW" altLang="zh-TW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請老師先測試</a:t>
            </a:r>
            <a:r>
              <a:rPr lang="zh-TW" altLang="en-US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一般上網是否正常</a:t>
            </a:r>
            <a:r>
              <a:rPr lang="en-US" altLang="zh-TW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如可正常上網</a:t>
            </a:r>
            <a:r>
              <a:rPr lang="en-US" altLang="zh-TW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zh-TW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則此問題可能</a:t>
            </a:r>
            <a:r>
              <a:rPr lang="zh-TW" altLang="en-US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為</a:t>
            </a:r>
            <a:r>
              <a:rPr lang="zh-TW" altLang="zh-TW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公文系統</a:t>
            </a:r>
            <a:r>
              <a:rPr lang="zh-TW" altLang="en-US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本身</a:t>
            </a:r>
            <a:r>
              <a:rPr lang="en-US" altLang="zh-TW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請</a:t>
            </a:r>
            <a:r>
              <a:rPr lang="zh-TW" altLang="zh-TW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聯絡</a:t>
            </a:r>
            <a:r>
              <a:rPr lang="zh-TW" altLang="en-US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教網中心請求協助確認問題。</a:t>
            </a:r>
            <a:endParaRPr lang="en-US" altLang="zh-TW" sz="200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2:</a:t>
            </a:r>
            <a:r>
              <a:rPr lang="zh-TW" altLang="en-US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如果一般上網無法正常使用</a:t>
            </a:r>
            <a:r>
              <a:rPr lang="en-US" altLang="zh-TW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請連接教網測速網站測試</a:t>
            </a:r>
            <a:r>
              <a:rPr lang="en-US" altLang="zh-TW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00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測試不正常，請通報台智網客服中心；測試正常，請通報教網中心。</a:t>
            </a:r>
            <a:endParaRPr lang="zh-TW" altLang="en-US" sz="2000" smtClean="0"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15363" name="標題 1"/>
          <p:cNvSpPr>
            <a:spLocks noGrp="1"/>
          </p:cNvSpPr>
          <p:nvPr>
            <p:ph type="title" idx="4294967295"/>
          </p:nvPr>
        </p:nvSpPr>
        <p:spPr>
          <a:xfrm>
            <a:off x="446088" y="188913"/>
            <a:ext cx="8229600" cy="5476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使用公文系統不順暢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4580" name="文字方塊 13"/>
          <p:cNvSpPr txBox="1">
            <a:spLocks noChangeArrowheads="1"/>
          </p:cNvSpPr>
          <p:nvPr/>
        </p:nvSpPr>
        <p:spPr bwMode="auto">
          <a:xfrm>
            <a:off x="4051300" y="2032000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Y</a:t>
            </a:r>
            <a:endParaRPr kumimoji="0" lang="zh-TW" altLang="en-US" sz="180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24581" name="文字方塊 14"/>
          <p:cNvSpPr txBox="1">
            <a:spLocks noChangeArrowheads="1"/>
          </p:cNvSpPr>
          <p:nvPr/>
        </p:nvSpPr>
        <p:spPr bwMode="auto">
          <a:xfrm>
            <a:off x="7094538" y="1963738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N</a:t>
            </a:r>
            <a:endParaRPr kumimoji="0" lang="zh-TW" altLang="en-US" sz="180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3197225" y="2898775"/>
            <a:ext cx="2016125" cy="646113"/>
          </a:xfrm>
          <a:prstGeom prst="rect">
            <a:avLst/>
          </a:prstGeom>
          <a:noFill/>
          <a:ln>
            <a:solidFill>
              <a:srgbClr val="001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1A03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4583" name="文字方塊 20"/>
          <p:cNvSpPr txBox="1">
            <a:spLocks noChangeArrowheads="1"/>
          </p:cNvSpPr>
          <p:nvPr/>
        </p:nvSpPr>
        <p:spPr bwMode="auto">
          <a:xfrm>
            <a:off x="3197225" y="2921000"/>
            <a:ext cx="2017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180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聯絡教網確認是否為公文系統問題</a:t>
            </a:r>
          </a:p>
        </p:txBody>
      </p:sp>
      <p:sp>
        <p:nvSpPr>
          <p:cNvPr id="17" name="流程圖: 決策 16"/>
          <p:cNvSpPr/>
          <p:nvPr/>
        </p:nvSpPr>
        <p:spPr>
          <a:xfrm>
            <a:off x="4440238" y="954088"/>
            <a:ext cx="2017712" cy="936625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一般上網是否正常</a:t>
            </a:r>
          </a:p>
        </p:txBody>
      </p:sp>
      <p:cxnSp>
        <p:nvCxnSpPr>
          <p:cNvPr id="18" name="肘形接點 17"/>
          <p:cNvCxnSpPr/>
          <p:nvPr/>
        </p:nvCxnSpPr>
        <p:spPr>
          <a:xfrm rot="5400000">
            <a:off x="4322762" y="1787526"/>
            <a:ext cx="1008062" cy="124301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934075" y="2898775"/>
            <a:ext cx="2921000" cy="647700"/>
          </a:xfrm>
          <a:prstGeom prst="rect">
            <a:avLst/>
          </a:prstGeom>
          <a:noFill/>
          <a:ln>
            <a:solidFill>
              <a:srgbClr val="001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教網測速網站測試</a:t>
            </a:r>
            <a:r>
              <a:rPr kumimoji="0" lang="en-US" altLang="zh-TW" dirty="0">
                <a:solidFill>
                  <a:srgbClr val="FF0000"/>
                </a:solidFill>
                <a:latin typeface="Arial" charset="0"/>
                <a:ea typeface="微軟正黑體" pitchFamily="34" charset="-120"/>
                <a:cs typeface="Arial" charset="0"/>
                <a:hlinkClick r:id="rId2"/>
              </a:rPr>
              <a:t>http://speedtest.tp.edu.tw</a:t>
            </a:r>
            <a:endParaRPr kumimoji="0" lang="en-US" altLang="zh-TW" dirty="0">
              <a:solidFill>
                <a:srgbClr val="FF0000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單箭頭接點 22"/>
          <p:cNvCxnSpPr>
            <a:stCxn id="22" idx="2"/>
            <a:endCxn id="25" idx="0"/>
          </p:cNvCxnSpPr>
          <p:nvPr/>
        </p:nvCxnSpPr>
        <p:spPr>
          <a:xfrm flipH="1">
            <a:off x="7391400" y="3546475"/>
            <a:ext cx="3175" cy="288925"/>
          </a:xfrm>
          <a:prstGeom prst="straightConnector1">
            <a:avLst/>
          </a:prstGeom>
          <a:ln w="15875">
            <a:solidFill>
              <a:srgbClr val="001A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724650" y="5019675"/>
            <a:ext cx="1335088" cy="509588"/>
          </a:xfrm>
          <a:prstGeom prst="rect">
            <a:avLst/>
          </a:prstGeom>
          <a:noFill/>
          <a:ln>
            <a:solidFill>
              <a:srgbClr val="001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通報台智</a:t>
            </a:r>
            <a:r>
              <a:rPr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網</a:t>
            </a: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客服中心</a:t>
            </a:r>
          </a:p>
        </p:txBody>
      </p:sp>
      <p:sp>
        <p:nvSpPr>
          <p:cNvPr id="25" name="流程圖: 決策 24"/>
          <p:cNvSpPr/>
          <p:nvPr/>
        </p:nvSpPr>
        <p:spPr>
          <a:xfrm>
            <a:off x="6454775" y="3835400"/>
            <a:ext cx="1873250" cy="792163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測速是否正常</a:t>
            </a:r>
          </a:p>
        </p:txBody>
      </p:sp>
      <p:cxnSp>
        <p:nvCxnSpPr>
          <p:cNvPr id="26" name="直線單箭頭接點 25"/>
          <p:cNvCxnSpPr>
            <a:stCxn id="25" idx="2"/>
            <a:endCxn id="24" idx="0"/>
          </p:cNvCxnSpPr>
          <p:nvPr/>
        </p:nvCxnSpPr>
        <p:spPr>
          <a:xfrm>
            <a:off x="7391400" y="4627563"/>
            <a:ext cx="0" cy="392112"/>
          </a:xfrm>
          <a:prstGeom prst="straightConnector1">
            <a:avLst/>
          </a:prstGeom>
          <a:ln w="15875">
            <a:solidFill>
              <a:srgbClr val="001A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1" name="文字方塊 11"/>
          <p:cNvSpPr txBox="1">
            <a:spLocks noChangeArrowheads="1"/>
          </p:cNvSpPr>
          <p:nvPr/>
        </p:nvSpPr>
        <p:spPr bwMode="auto">
          <a:xfrm>
            <a:off x="7051675" y="45974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N</a:t>
            </a:r>
            <a:endParaRPr kumimoji="0" lang="zh-TW" altLang="en-US" sz="180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24592" name="文字方塊 10"/>
          <p:cNvSpPr txBox="1">
            <a:spLocks noChangeArrowheads="1"/>
          </p:cNvSpPr>
          <p:nvPr/>
        </p:nvSpPr>
        <p:spPr bwMode="auto">
          <a:xfrm>
            <a:off x="6140450" y="3905250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Y</a:t>
            </a:r>
            <a:endParaRPr kumimoji="0" lang="zh-TW" altLang="en-US" sz="180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cxnSp>
        <p:nvCxnSpPr>
          <p:cNvPr id="29" name="肘形接點 28"/>
          <p:cNvCxnSpPr/>
          <p:nvPr/>
        </p:nvCxnSpPr>
        <p:spPr>
          <a:xfrm rot="16200000" flipH="1">
            <a:off x="5917408" y="1436235"/>
            <a:ext cx="1008062" cy="194627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接點 31"/>
          <p:cNvCxnSpPr>
            <a:stCxn id="25" idx="1"/>
            <a:endCxn id="24583" idx="2"/>
          </p:cNvCxnSpPr>
          <p:nvPr/>
        </p:nvCxnSpPr>
        <p:spPr>
          <a:xfrm rot="10800000">
            <a:off x="4205288" y="3567113"/>
            <a:ext cx="2249487" cy="663575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1054100"/>
            <a:ext cx="8229600" cy="5399088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A: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1.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因台智網僅提供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VPN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電路由學校至教網中心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,Internet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是由教網中心至  </a:t>
            </a:r>
            <a:endParaRPr lang="en-US" altLang="zh-TW" sz="20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   </a:t>
            </a:r>
            <a:r>
              <a:rPr lang="en-US" altLang="zh-TW" sz="2000" dirty="0" err="1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TANet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網路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故當有上網瞬斷請形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煩請老師做簡易的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Ping Test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做為問題</a:t>
            </a:r>
            <a:endParaRPr lang="en-US" altLang="zh-TW" sz="20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   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點的初步釐清。</a:t>
            </a:r>
            <a:endParaRPr lang="en-US" altLang="zh-TW" sz="20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2.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使用學校電腦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開啟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CMD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程式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同時開始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4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個視窗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輸入以下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4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個指令進行</a:t>
            </a:r>
            <a:endParaRPr lang="en-US" altLang="zh-TW" sz="20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    Ping Test:(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路徑可自行指定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檔案會記錄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Time Out Log)</a:t>
            </a:r>
            <a:endParaRPr lang="en-US" altLang="zh-TW" sz="2000" dirty="0" smtClean="0">
              <a:latin typeface="Arial" charset="0"/>
              <a:ea typeface="微軟正黑體" pitchFamily="34" charset="-120"/>
              <a:cs typeface="Arial" charset="0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A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點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: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學校防火牆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Gateway IP:</a:t>
            </a:r>
          </a:p>
          <a:p>
            <a:pPr marL="582613" lvl="2" indent="0" eaLnBrk="1" hangingPunct="1">
              <a:buFont typeface="Symbol" pitchFamily="18" charset="2"/>
              <a:buNone/>
            </a:pPr>
            <a:r>
              <a:rPr lang="en-US" altLang="zh-TW" sz="18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ping X.X.X.X -t &gt;d:\nameA.txt   </a:t>
            </a:r>
            <a:endParaRPr lang="en-US" altLang="zh-TW" sz="18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B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點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: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學校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3560X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的介面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IP:</a:t>
            </a:r>
          </a:p>
          <a:p>
            <a:pPr marL="582613" lvl="2" indent="0" eaLnBrk="1" hangingPunct="1">
              <a:buFont typeface="Symbol" pitchFamily="18" charset="2"/>
              <a:buNone/>
            </a:pPr>
            <a:r>
              <a:rPr lang="en-US" altLang="zh-TW" sz="18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ping 172.31.X.X -t &gt;d:\nameB.txt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C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點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: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教網中心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Gateway:</a:t>
            </a:r>
          </a:p>
          <a:p>
            <a:pPr marL="582613" lvl="2" indent="0" eaLnBrk="1" hangingPunct="1">
              <a:buFont typeface="Symbol" pitchFamily="18" charset="2"/>
              <a:buNone/>
            </a:pPr>
            <a:r>
              <a:rPr lang="en-US" altLang="zh-TW" sz="18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ping 172.31.X.X -t &gt;d:\nameC.txt   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D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點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: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教網中心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DNS</a:t>
            </a:r>
          </a:p>
          <a:p>
            <a:pPr marL="582613" lvl="2" indent="0" eaLnBrk="1" hangingPunct="1">
              <a:buFont typeface="Symbol" pitchFamily="18" charset="2"/>
              <a:buNone/>
            </a:pPr>
            <a:r>
              <a:rPr lang="en-US" altLang="zh-TW" sz="18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ping 163.21.249.166 -t &gt;d:\nameD.txt</a:t>
            </a:r>
          </a:p>
        </p:txBody>
      </p:sp>
      <p:sp>
        <p:nvSpPr>
          <p:cNvPr id="16387" name="標題 1"/>
          <p:cNvSpPr>
            <a:spLocks noGrp="1"/>
          </p:cNvSpPr>
          <p:nvPr>
            <p:ph type="title" idx="4294967295"/>
          </p:nvPr>
        </p:nvSpPr>
        <p:spPr>
          <a:xfrm>
            <a:off x="446088" y="176213"/>
            <a:ext cx="8229600" cy="5476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6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: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上網偶有瞬斷情形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一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)</a:t>
            </a:r>
            <a:endParaRPr lang="zh-TW" altLang="en-US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1054100"/>
            <a:ext cx="8479744" cy="5399088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B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: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1.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校內是否近期有新增網路設備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?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  </a:t>
            </a:r>
            <a:endParaRPr lang="en-US" altLang="zh-TW" sz="2000" dirty="0">
              <a:solidFill>
                <a:schemeClr val="tx1"/>
              </a:solidFill>
              <a:latin typeface="+mn-ea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 2.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使用學校電腦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,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開啟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CMD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程式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,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dirty="0">
                <a:solidFill>
                  <a:schemeClr val="tx1"/>
                </a:solidFill>
                <a:latin typeface="+mn-ea"/>
                <a:cs typeface="Arial" charset="0"/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   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長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Ping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教網中心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GW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或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DNS(163.21.249.166)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 3.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將學校防火牆上網路線逐一拉掉排除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Loop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封包來源</a:t>
            </a:r>
            <a:endParaRPr lang="en-US" altLang="zh-TW" sz="2000" dirty="0" smtClean="0">
              <a:solidFill>
                <a:schemeClr val="tx1"/>
              </a:solidFill>
              <a:latin typeface="+mn-ea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dirty="0">
                <a:solidFill>
                  <a:schemeClr val="tx1"/>
                </a:solidFill>
                <a:latin typeface="+mn-ea"/>
                <a:cs typeface="Arial" charset="0"/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4.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發現來源後再細查底下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SW(Loop)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或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Server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cs typeface="Arial" charset="0"/>
              </a:rPr>
              <a:t>是否有中毒現像</a:t>
            </a:r>
            <a:endParaRPr lang="en-US" altLang="zh-TW" sz="2000" dirty="0" smtClean="0">
              <a:latin typeface="+mn-ea"/>
              <a:cs typeface="Arial" charset="0"/>
            </a:endParaRPr>
          </a:p>
          <a:p>
            <a:pPr marL="303213" lvl="1" indent="0" eaLnBrk="1" hangingPunct="1">
              <a:buClr>
                <a:schemeClr val="tx1"/>
              </a:buClr>
              <a:buNone/>
            </a:pPr>
            <a:endParaRPr lang="en-US" altLang="zh-TW" sz="18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582613" lvl="2" indent="0" eaLnBrk="1" hangingPunct="1">
              <a:buFont typeface="Symbol" pitchFamily="18" charset="2"/>
              <a:buNone/>
            </a:pPr>
            <a:endParaRPr lang="en-US" altLang="zh-TW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16387" name="標題 1"/>
          <p:cNvSpPr>
            <a:spLocks noGrp="1"/>
          </p:cNvSpPr>
          <p:nvPr>
            <p:ph type="title" idx="4294967295"/>
          </p:nvPr>
        </p:nvSpPr>
        <p:spPr>
          <a:xfrm>
            <a:off x="446088" y="176213"/>
            <a:ext cx="8229600" cy="5476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7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: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上網偶有瞬斷情形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二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)</a:t>
            </a:r>
            <a:endParaRPr lang="zh-TW" altLang="en-US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74650" y="1268413"/>
            <a:ext cx="8229600" cy="540067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altLang="zh-TW" sz="22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altLang="zh-TW" sz="22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altLang="zh-TW" sz="22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altLang="zh-TW" sz="22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altLang="zh-TW" sz="22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altLang="zh-TW" sz="22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altLang="zh-TW" sz="22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altLang="zh-TW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A:</a:t>
            </a:r>
            <a:r>
              <a:rPr lang="zh-TW" altLang="en-US" sz="2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老師使用</a:t>
            </a:r>
            <a:r>
              <a:rPr lang="en-US" altLang="zh-TW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NB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接至</a:t>
            </a:r>
            <a:r>
              <a:rPr lang="en-US" altLang="zh-TW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Cisco 3560X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TW" altLang="en-US" sz="2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lang="en-US" altLang="zh-TW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24Port(</a:t>
            </a:r>
            <a:r>
              <a:rPr lang="zh-TW" altLang="en-US" sz="2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或請教網協助新開其他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埠 </a:t>
            </a:r>
            <a:endParaRPr lang="en-US" altLang="zh-TW" sz="22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zh-TW" altLang="en-US" sz="2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位</a:t>
            </a:r>
            <a:r>
              <a:rPr lang="zh-TW" altLang="en-US" sz="2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以供測試</a:t>
            </a:r>
            <a:r>
              <a:rPr lang="en-US" altLang="zh-TW" sz="2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)IP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設定為目前</a:t>
            </a:r>
            <a:r>
              <a:rPr lang="zh-TW" altLang="en-US" sz="2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校方無使用的</a:t>
            </a:r>
            <a:r>
              <a:rPr lang="en-US" altLang="zh-TW" sz="2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Public </a:t>
            </a:r>
            <a:r>
              <a:rPr lang="en-US" altLang="zh-TW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IP,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確認是否可以正常開</a:t>
            </a:r>
            <a:endParaRPr lang="en-US" altLang="zh-TW" sz="22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zh-TW" altLang="en-US" sz="2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啟該網頁。</a:t>
            </a:r>
            <a:endParaRPr lang="en-US" altLang="zh-TW" sz="22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網頁開啟正常</a:t>
            </a:r>
            <a:r>
              <a:rPr lang="en-US" altLang="zh-TW" sz="20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請檢查校內防火牆設定是否阻檔訪問該網頁。</a:t>
            </a:r>
            <a:endParaRPr lang="en-US" altLang="zh-TW" sz="20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網頁無法開啟</a:t>
            </a:r>
            <a:r>
              <a:rPr lang="en-US" altLang="zh-TW" sz="2000" dirty="0">
                <a:solidFill>
                  <a:srgbClr val="001A0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endParaRPr lang="en-US" altLang="zh-TW" sz="2000" dirty="0" smtClean="0">
              <a:solidFill>
                <a:srgbClr val="001A03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zh-TW" altLang="en-US" sz="2200" dirty="0" smtClean="0">
                <a:solidFill>
                  <a:srgbClr val="001A0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en-US" altLang="zh-TW" sz="2200" dirty="0" smtClean="0">
                <a:solidFill>
                  <a:srgbClr val="001A0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請使用命令提示</a:t>
            </a:r>
            <a:r>
              <a:rPr lang="zh-TW" altLang="en-US" sz="2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字元輸入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指令</a:t>
            </a:r>
            <a:r>
              <a:rPr lang="en-US" altLang="zh-TW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tracert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該網頁網址</a:t>
            </a:r>
            <a:r>
              <a:rPr lang="en-US" altLang="zh-TW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,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查看是斷在哪個節  </a:t>
            </a:r>
            <a:endParaRPr lang="en-US" altLang="zh-TW" sz="22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zh-TW" altLang="en-US" sz="2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點，如果有看到教網的</a:t>
            </a:r>
            <a:r>
              <a:rPr lang="en-US" altLang="zh-TW" sz="2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Gateway(172.31.x.x</a:t>
            </a:r>
            <a:r>
              <a:rPr lang="en-US" altLang="zh-TW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，則代表</a:t>
            </a:r>
            <a:r>
              <a:rPr lang="en-US" altLang="zh-TW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Taifo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網路正常，</a:t>
            </a:r>
            <a:endParaRPr lang="en-US" altLang="zh-TW" sz="22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zh-TW" altLang="en-US" sz="2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請聯繫教網協助處理</a:t>
            </a:r>
            <a:endParaRPr lang="en-US" altLang="zh-TW" sz="22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en-US" altLang="zh-TW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確認學校</a:t>
            </a:r>
            <a:r>
              <a:rPr lang="en-US" altLang="zh-TW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IP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是否被該網站列入黑名單</a:t>
            </a:r>
            <a:r>
              <a:rPr lang="en-US" altLang="zh-TW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,</a:t>
            </a:r>
            <a:r>
              <a:rPr lang="zh-TW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造成無法訪問該網站</a:t>
            </a:r>
            <a:endParaRPr lang="zh-TW" altLang="en-US" sz="2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6627" name="標題 1"/>
          <p:cNvSpPr>
            <a:spLocks noGrp="1"/>
          </p:cNvSpPr>
          <p:nvPr>
            <p:ph type="title" idx="4294967295"/>
          </p:nvPr>
        </p:nvSpPr>
        <p:spPr>
          <a:xfrm>
            <a:off x="468313" y="115987"/>
            <a:ext cx="8229600" cy="720725"/>
          </a:xfrm>
        </p:spPr>
        <p:txBody>
          <a:bodyPr/>
          <a:lstStyle/>
          <a:p>
            <a:pPr eaLnBrk="1" hangingPunct="1"/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校內特定網站上不去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268413"/>
            <a:ext cx="414655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內容版面配置區 2"/>
          <p:cNvSpPr>
            <a:spLocks noGrp="1"/>
          </p:cNvSpPr>
          <p:nvPr>
            <p:ph idx="4294967295"/>
          </p:nvPr>
        </p:nvSpPr>
        <p:spPr>
          <a:xfrm>
            <a:off x="446088" y="1125538"/>
            <a:ext cx="8229600" cy="4784725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A: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1.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使用手機分享網路</a:t>
            </a:r>
            <a:r>
              <a:rPr lang="zh-TW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，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看看是否無法連上，如果可以連線，請聯繫蔡老</a:t>
            </a:r>
            <a:endParaRPr lang="en-US" altLang="zh-TW" sz="20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   師協助檢查教網設定是否需調整。</a:t>
            </a:r>
            <a:endParaRPr lang="en-US" altLang="zh-TW" sz="20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2.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串流設備使用學校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DHCP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取得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IP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網段時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需確認該網段是否可正常連線</a:t>
            </a:r>
            <a:endParaRPr lang="en-US" altLang="zh-TW" sz="20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   至</a:t>
            </a:r>
            <a:r>
              <a:rPr lang="en-US" altLang="zh-TW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Internet</a:t>
            </a:r>
            <a:r>
              <a:rPr lang="zh-TW" altLang="en-US" sz="20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 。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zh-TW" altLang="en-US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27651" name="標題 1"/>
          <p:cNvSpPr>
            <a:spLocks noGrp="1"/>
          </p:cNvSpPr>
          <p:nvPr>
            <p:ph type="title" idx="4294967295"/>
          </p:nvPr>
        </p:nvSpPr>
        <p:spPr>
          <a:xfrm>
            <a:off x="446088" y="115888"/>
            <a:ext cx="8229600" cy="720725"/>
          </a:xfrm>
        </p:spPr>
        <p:txBody>
          <a:bodyPr/>
          <a:lstStyle/>
          <a:p>
            <a:pPr eaLnBrk="1" hangingPunct="1"/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:YouTube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串流直播無法執行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288" y="1620838"/>
            <a:ext cx="8280400" cy="1736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服務障礙報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修方式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內容版面配置區 2"/>
          <p:cNvSpPr>
            <a:spLocks noGrp="1"/>
          </p:cNvSpPr>
          <p:nvPr>
            <p:ph idx="4294967295"/>
          </p:nvPr>
        </p:nvSpPr>
        <p:spPr>
          <a:xfrm>
            <a:off x="446088" y="980728"/>
            <a:ext cx="8229600" cy="568863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TW" sz="22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1.</a:t>
            </a: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客服專線</a:t>
            </a:r>
            <a:r>
              <a:rPr lang="en-US" altLang="zh-TW" sz="22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:0809-080-081</a:t>
            </a:r>
          </a:p>
          <a:p>
            <a:pPr marL="0" indent="0" eaLnBrk="1" hangingPunct="1">
              <a:buNone/>
            </a:pPr>
            <a:r>
              <a:rPr lang="en-US" altLang="zh-TW" sz="22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2.</a:t>
            </a: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報修網站</a:t>
            </a:r>
            <a:r>
              <a:rPr lang="en-US" altLang="zh-TW" sz="22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:</a:t>
            </a:r>
          </a:p>
          <a:p>
            <a:pPr marL="0" indent="0" eaLnBrk="1" hangingPunct="1">
              <a:buNone/>
            </a:pP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報</a:t>
            </a:r>
            <a:r>
              <a:rPr lang="zh-TW" altLang="en-US" sz="2200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修網站網址</a:t>
            </a:r>
            <a:r>
              <a:rPr lang="en-US" altLang="zh-TW" sz="2200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  <a:hlinkClick r:id="rId2"/>
              </a:rPr>
              <a:t>https://www.taipeifiber.com.tw/edu</a:t>
            </a:r>
            <a:r>
              <a:rPr lang="zh-TW" altLang="en-US" sz="2200" dirty="0">
                <a:solidFill>
                  <a:schemeClr val="tx1"/>
                </a:solidFill>
                <a:latin typeface="Arial" charset="0"/>
                <a:ea typeface="微軟正黑體" pitchFamily="34" charset="-120"/>
                <a:cs typeface="Arial" charset="0"/>
              </a:rPr>
              <a:t> </a:t>
            </a:r>
            <a:endParaRPr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None/>
            </a:pPr>
            <a:endParaRPr lang="zh-TW" altLang="en-US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None/>
            </a:pPr>
            <a:endParaRPr lang="zh-TW" altLang="en-US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27651" name="標題 1"/>
          <p:cNvSpPr>
            <a:spLocks noGrp="1"/>
          </p:cNvSpPr>
          <p:nvPr>
            <p:ph type="title" idx="4294967295"/>
          </p:nvPr>
        </p:nvSpPr>
        <p:spPr>
          <a:xfrm>
            <a:off x="446088" y="115888"/>
            <a:ext cx="8229600" cy="720725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報修方式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422643" cy="32403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1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446088" y="115888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kumimoji="0"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停電通報方式</a:t>
            </a:r>
            <a:r>
              <a:rPr kumimoji="0"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(1/2):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052736"/>
            <a:ext cx="6981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52" y="4149080"/>
            <a:ext cx="5391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64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+mn-ea"/>
                <a:ea typeface="+mn-ea"/>
              </a:rPr>
              <a:t>ONT</a:t>
            </a:r>
            <a:r>
              <a:rPr lang="zh-TW" altLang="en-US" dirty="0" smtClean="0">
                <a:latin typeface="+mn-ea"/>
                <a:ea typeface="+mn-ea"/>
              </a:rPr>
              <a:t>改接至</a:t>
            </a:r>
            <a:r>
              <a:rPr lang="en-US" altLang="zh-TW" dirty="0" smtClean="0">
                <a:latin typeface="+mn-ea"/>
                <a:ea typeface="+mn-ea"/>
              </a:rPr>
              <a:t>Switch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half" idx="4294967295"/>
          </p:nvPr>
        </p:nvSpPr>
        <p:spPr>
          <a:xfrm>
            <a:off x="424820" y="2061368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改接前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sz="half" idx="4294967295"/>
          </p:nvPr>
        </p:nvSpPr>
        <p:spPr>
          <a:xfrm>
            <a:off x="4860032" y="1988840"/>
            <a:ext cx="4038600" cy="4320481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改接後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图片 61" descr="装在机柜中的存储阵列-蓝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747" y="2889572"/>
            <a:ext cx="784800" cy="644669"/>
          </a:xfrm>
          <a:prstGeom prst="rect">
            <a:avLst/>
          </a:prstGeom>
        </p:spPr>
      </p:pic>
      <p:sp>
        <p:nvSpPr>
          <p:cNvPr id="6" name="TextBox 65"/>
          <p:cNvSpPr txBox="1"/>
          <p:nvPr/>
        </p:nvSpPr>
        <p:spPr>
          <a:xfrm>
            <a:off x="1008679" y="2581795"/>
            <a:ext cx="553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TW" sz="1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ONT</a:t>
            </a:r>
            <a:endParaRPr lang="zh-CN" altLang="en-US" sz="1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33" descr="LAN Swit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559" y="4895594"/>
            <a:ext cx="784800" cy="745909"/>
          </a:xfrm>
          <a:prstGeom prst="rect">
            <a:avLst/>
          </a:prstGeom>
        </p:spPr>
      </p:pic>
      <p:sp>
        <p:nvSpPr>
          <p:cNvPr id="15" name="TextBox 34"/>
          <p:cNvSpPr txBox="1"/>
          <p:nvPr/>
        </p:nvSpPr>
        <p:spPr>
          <a:xfrm>
            <a:off x="1950463" y="5641502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Cisco 3560</a:t>
            </a:r>
            <a:endParaRPr lang="zh-CN" altLang="en-US" sz="1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50" descr="LAN Swit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3241" y="2851761"/>
            <a:ext cx="786109" cy="733101"/>
          </a:xfrm>
          <a:prstGeom prst="rect">
            <a:avLst/>
          </a:prstGeom>
        </p:spPr>
      </p:pic>
      <p:sp>
        <p:nvSpPr>
          <p:cNvPr id="18" name="TextBox 51"/>
          <p:cNvSpPr txBox="1"/>
          <p:nvPr/>
        </p:nvSpPr>
        <p:spPr>
          <a:xfrm>
            <a:off x="3234695" y="2313035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zh-TW" altLang="en-US" sz="1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新增</a:t>
            </a:r>
            <a:endParaRPr lang="en-US" altLang="zh-CN" sz="140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Switch</a:t>
            </a:r>
            <a:endParaRPr lang="zh-CN" altLang="en-US" sz="1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19607750">
            <a:off x="5938946" y="4100176"/>
            <a:ext cx="433223" cy="358573"/>
            <a:chOff x="5825851" y="3464375"/>
            <a:chExt cx="433223" cy="358573"/>
          </a:xfrm>
        </p:grpSpPr>
        <p:cxnSp>
          <p:nvCxnSpPr>
            <p:cNvPr id="36" name="直線接點 35"/>
            <p:cNvCxnSpPr/>
            <p:nvPr/>
          </p:nvCxnSpPr>
          <p:spPr>
            <a:xfrm>
              <a:off x="5914752" y="3464375"/>
              <a:ext cx="280823" cy="3585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V="1">
              <a:off x="5825851" y="3580108"/>
              <a:ext cx="433223" cy="1454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線接點 22"/>
          <p:cNvCxnSpPr>
            <a:stCxn id="14" idx="0"/>
            <a:endCxn id="5" idx="2"/>
          </p:cNvCxnSpPr>
          <p:nvPr/>
        </p:nvCxnSpPr>
        <p:spPr>
          <a:xfrm flipH="1" flipV="1">
            <a:off x="1280147" y="3534241"/>
            <a:ext cx="1169812" cy="1361353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图片 61" descr="装在机柜中的存储阵列-蓝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7052" y="3033588"/>
            <a:ext cx="784800" cy="644669"/>
          </a:xfrm>
          <a:prstGeom prst="rect">
            <a:avLst/>
          </a:prstGeom>
        </p:spPr>
      </p:pic>
      <p:sp>
        <p:nvSpPr>
          <p:cNvPr id="34" name="TextBox 65"/>
          <p:cNvSpPr txBox="1"/>
          <p:nvPr/>
        </p:nvSpPr>
        <p:spPr>
          <a:xfrm>
            <a:off x="5322773" y="2761186"/>
            <a:ext cx="553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TW" sz="1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ONT</a:t>
            </a:r>
            <a:endParaRPr lang="zh-CN" altLang="en-US" sz="1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5" name="图片 33" descr="LAN Swit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1025" y="4880669"/>
            <a:ext cx="784800" cy="745909"/>
          </a:xfrm>
          <a:prstGeom prst="rect">
            <a:avLst/>
          </a:prstGeom>
        </p:spPr>
      </p:pic>
      <p:sp>
        <p:nvSpPr>
          <p:cNvPr id="38" name="TextBox 34"/>
          <p:cNvSpPr txBox="1"/>
          <p:nvPr/>
        </p:nvSpPr>
        <p:spPr>
          <a:xfrm>
            <a:off x="6247661" y="5641503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Cisco 3560</a:t>
            </a:r>
            <a:endParaRPr lang="zh-CN" altLang="en-US" sz="1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9" name="图片 50" descr="LAN Swit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2546" y="2989427"/>
            <a:ext cx="786109" cy="733101"/>
          </a:xfrm>
          <a:prstGeom prst="rect">
            <a:avLst/>
          </a:prstGeom>
        </p:spPr>
      </p:pic>
      <p:sp>
        <p:nvSpPr>
          <p:cNvPr id="40" name="TextBox 51"/>
          <p:cNvSpPr txBox="1"/>
          <p:nvPr/>
        </p:nvSpPr>
        <p:spPr>
          <a:xfrm>
            <a:off x="7554000" y="2510368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zh-TW" altLang="en-US" sz="1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新增</a:t>
            </a:r>
            <a:endParaRPr lang="en-US" altLang="zh-CN" sz="140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Switch</a:t>
            </a:r>
            <a:endParaRPr lang="zh-CN" altLang="en-US" sz="1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4" name="直線接點 43"/>
          <p:cNvCxnSpPr>
            <a:stCxn id="35" idx="0"/>
            <a:endCxn id="33" idx="2"/>
          </p:cNvCxnSpPr>
          <p:nvPr/>
        </p:nvCxnSpPr>
        <p:spPr>
          <a:xfrm flipH="1" flipV="1">
            <a:off x="5599452" y="3678257"/>
            <a:ext cx="1163973" cy="1202412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接點 44"/>
          <p:cNvCxnSpPr>
            <a:stCxn id="35" idx="0"/>
            <a:endCxn id="39" idx="2"/>
          </p:cNvCxnSpPr>
          <p:nvPr/>
        </p:nvCxnSpPr>
        <p:spPr>
          <a:xfrm flipV="1">
            <a:off x="6763425" y="3722528"/>
            <a:ext cx="1132176" cy="115814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線接點 2"/>
          <p:cNvCxnSpPr/>
          <p:nvPr/>
        </p:nvCxnSpPr>
        <p:spPr>
          <a:xfrm flipV="1">
            <a:off x="4283968" y="1772816"/>
            <a:ext cx="1440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4391980" y="1929501"/>
            <a:ext cx="36004" cy="4356325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446088" y="115888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kumimoji="0"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停電通報方式</a:t>
            </a:r>
            <a:r>
              <a:rPr kumimoji="0"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(2/2):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1593"/>
            <a:ext cx="737235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033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95736" y="2972851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+mn-ea"/>
                <a:ea typeface="+mn-ea"/>
              </a:rPr>
              <a:t>真實案例</a:t>
            </a:r>
            <a:endParaRPr lang="en-US" altLang="zh-TW" sz="3600" dirty="0" smtClean="0">
              <a:latin typeface="+mn-ea"/>
              <a:ea typeface="+mn-ea"/>
            </a:endParaRPr>
          </a:p>
          <a:p>
            <a:pPr algn="ctr"/>
            <a:r>
              <a:rPr lang="zh-TW" altLang="en-US" sz="3600" dirty="0" smtClean="0">
                <a:latin typeface="+mn-ea"/>
                <a:ea typeface="+mn-ea"/>
              </a:rPr>
              <a:t>學校和老師名為虛構</a:t>
            </a:r>
            <a:endParaRPr lang="zh-TW" altLang="en-US" sz="3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8327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案例一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1538" y="1700808"/>
            <a:ext cx="7408862" cy="4425355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報修單位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中正區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小學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報修人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王老師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供裝設備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:ONT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報修原因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教室有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台電腦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其中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台電腦開啟網頁要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10~20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處理結果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經工程師到場檢查為該教室使用的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HUB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有問題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經更換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HUB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後可正常開啟網頁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Confidential, Internal Circulating only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94A7-6B17-48CF-9529-85DD53DAA7E0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976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案例二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1538" y="1700808"/>
            <a:ext cx="7408862" cy="4425355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報修單位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萬華區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報修人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陳老師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供裝設備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:ONT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報修原因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學校網速僅有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80~90M(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300M)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處理結果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經工程師到校檢查後為網路線品質不佳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僅支援到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100M,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經更換新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Cat.6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網路線後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測試皆正常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Confidential, Internal Circulating only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94A7-6B17-48CF-9529-85DD53DAA7E0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088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1538" y="1700808"/>
            <a:ext cx="7408862" cy="4425355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報修單位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南港區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報修人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供裝設備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ONT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報修原因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學校網路斷斷續續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處理結果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經工程師到場檢查後為某間教室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SW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被學生誤接形成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LOOP,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造成迴圈影響學校網路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經拔除後網路已恢復正常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Confidential, Internal Circulating only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94A7-6B17-48CF-9529-85DD53DAA7E0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3400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案例四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1538" y="1700808"/>
            <a:ext cx="7408862" cy="4425355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報修單位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信義區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高中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報修人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鄭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供裝設備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ONT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報修原因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學校網速僅有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80~90M(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300M)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處理結果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經工程師到校檢查後為學校內防火牆限速造成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ONT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端測速皆正常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Confidential, Internal Circulating only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94A7-6B17-48CF-9529-85DD53DAA7E0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817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案例五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1538" y="1700808"/>
            <a:ext cx="7408862" cy="4425355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報修單位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士林區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報修人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劉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供裝設備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ONT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報修原因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機房跳電後無法上網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處理結果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經工程師到場檢查後為跳電後學校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Switch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設定值跑掉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經重新設定路由後已可正常上網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Confidential, Internal Circulating only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94A7-6B17-48CF-9529-85DD53DAA7E0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347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案例六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1538" y="1700808"/>
            <a:ext cx="7408862" cy="4425355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報修單位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文山區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報修人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曾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供裝設備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ONT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報修原因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學校網路斷斷續續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處理結果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經工程師到場檢查後發現學校上傳流量異常偏高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請老師檢查防火牆後發現某台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Server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異常上傳大量封包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經關閉該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Server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後學校網路已恢復正常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研判為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Server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主機中毒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Confidential, Internal Circulating only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94A7-6B17-48CF-9529-85DD53DAA7E0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778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399029" y="1111227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r>
              <a:rPr kumimoji="0" lang="zh-TW" altLang="en-US" sz="48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謝謝各位</a:t>
            </a:r>
            <a:endParaRPr kumimoji="0" lang="en-US" altLang="zh-TW" sz="4800" dirty="0" smtClean="0">
              <a:solidFill>
                <a:schemeClr val="tx1"/>
              </a:solidFill>
              <a:latin typeface="+mj-ea"/>
              <a:ea typeface="+mj-ea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kumimoji="0" lang="zh-TW" altLang="en-US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399029" y="1111227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r>
              <a:rPr kumimoji="0" lang="en-US" altLang="zh-TW" sz="480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Q&amp;A</a:t>
            </a:r>
            <a:r>
              <a:rPr kumimoji="0" lang="zh-TW" altLang="en-US" sz="480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問答</a:t>
            </a:r>
            <a:endParaRPr kumimoji="0" lang="en-US" altLang="zh-TW" sz="4800" dirty="0" smtClean="0">
              <a:solidFill>
                <a:schemeClr val="tx1"/>
              </a:solidFill>
              <a:latin typeface="+mj-ea"/>
              <a:ea typeface="+mj-ea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kumimoji="0" lang="zh-TW" altLang="en-US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設備改接前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27260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6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399029" y="1111227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Symbol" pitchFamily="18" charset="2"/>
              <a:buNone/>
            </a:pP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Q1:</a:t>
            </a: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3600" dirty="0" smtClean="0">
              <a:solidFill>
                <a:schemeClr val="tx1"/>
              </a:solidFill>
              <a:latin typeface="+mj-ea"/>
              <a:ea typeface="+mj-ea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請問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ONT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正常運作時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,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分別為那幾個燈號</a:t>
            </a:r>
            <a:endParaRPr kumimoji="0" lang="en-US" altLang="zh-TW" sz="3600" dirty="0" smtClean="0">
              <a:solidFill>
                <a:schemeClr val="tx1"/>
              </a:solidFill>
              <a:latin typeface="+mj-ea"/>
              <a:ea typeface="+mj-ea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kumimoji="0" lang="zh-TW" altLang="en-US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399029" y="1111227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Symbol" pitchFamily="18" charset="2"/>
              <a:buNone/>
            </a:pP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Q2:</a:t>
            </a:r>
          </a:p>
          <a:p>
            <a:pPr marL="0" indent="0" eaLnBrk="1" hangingPunct="1">
              <a:buFont typeface="Symbol" pitchFamily="18" charset="2"/>
              <a:buNone/>
            </a:pPr>
            <a:endParaRPr kumimoji="0" lang="en-US" altLang="zh-TW" sz="3600" dirty="0" smtClean="0">
              <a:solidFill>
                <a:schemeClr val="tx1"/>
              </a:solidFill>
              <a:latin typeface="+mj-ea"/>
              <a:ea typeface="+mj-ea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請問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ONT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正常運作時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,LAN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燈燈號為綠色時代表連線速為多少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?</a:t>
            </a: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kumimoji="0" lang="zh-TW" altLang="en-US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399029" y="1111227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Symbol" pitchFamily="18" charset="2"/>
              <a:buNone/>
            </a:pP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Q3:</a:t>
            </a:r>
          </a:p>
          <a:p>
            <a:pPr marL="0" indent="0" eaLnBrk="1" hangingPunct="1">
              <a:buFont typeface="Symbol" pitchFamily="18" charset="2"/>
              <a:buNone/>
            </a:pPr>
            <a:endParaRPr kumimoji="0" lang="en-US" altLang="zh-TW" sz="3600" dirty="0" smtClean="0">
              <a:solidFill>
                <a:schemeClr val="tx1"/>
              </a:solidFill>
              <a:latin typeface="+mj-ea"/>
              <a:ea typeface="+mj-ea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請問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ONT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正常運作時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,LAN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燈燈號為橘色時代表連線速為多少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?</a:t>
            </a: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kumimoji="0" lang="zh-TW" altLang="en-US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399029" y="1111227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Symbol" pitchFamily="18" charset="2"/>
              <a:buNone/>
            </a:pP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Q4:</a:t>
            </a:r>
          </a:p>
          <a:p>
            <a:pPr marL="0" indent="0" eaLnBrk="1" hangingPunct="1">
              <a:buFont typeface="Symbol" pitchFamily="18" charset="2"/>
              <a:buNone/>
            </a:pPr>
            <a:endParaRPr kumimoji="0" lang="en-US" altLang="zh-TW" sz="3600" dirty="0" smtClean="0">
              <a:solidFill>
                <a:schemeClr val="tx1"/>
              </a:solidFill>
              <a:latin typeface="+mj-ea"/>
              <a:ea typeface="+mj-ea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請問如遇電路障礙時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,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有那些方法可報修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,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請說出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3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種</a:t>
            </a:r>
            <a:endParaRPr kumimoji="0" lang="en-US" altLang="zh-TW" sz="3600" dirty="0" smtClean="0">
              <a:solidFill>
                <a:schemeClr val="tx1"/>
              </a:solidFill>
              <a:latin typeface="+mj-ea"/>
              <a:ea typeface="+mj-ea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kumimoji="0" lang="zh-TW" altLang="en-US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399029" y="1111227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Symbol" pitchFamily="18" charset="2"/>
              <a:buNone/>
            </a:pP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Q5:</a:t>
            </a:r>
          </a:p>
          <a:p>
            <a:pPr marL="0" indent="0" eaLnBrk="1" hangingPunct="1">
              <a:buFont typeface="Symbol" pitchFamily="18" charset="2"/>
              <a:buNone/>
            </a:pPr>
            <a:endParaRPr kumimoji="0" lang="en-US" altLang="zh-TW" sz="3600" dirty="0" smtClean="0">
              <a:solidFill>
                <a:schemeClr val="tx1"/>
              </a:solidFill>
              <a:latin typeface="+mj-ea"/>
              <a:ea typeface="+mj-ea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請問教網中心的測速網址為多少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?</a:t>
            </a: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kumimoji="0" lang="zh-TW" altLang="en-US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399029" y="1111227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Symbol" pitchFamily="18" charset="2"/>
              <a:buNone/>
            </a:pP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Q6:</a:t>
            </a:r>
          </a:p>
          <a:p>
            <a:pPr marL="0" indent="0" eaLnBrk="1" hangingPunct="1">
              <a:buFont typeface="Symbol" pitchFamily="18" charset="2"/>
              <a:buNone/>
            </a:pPr>
            <a:endParaRPr kumimoji="0" lang="en-US" altLang="zh-TW" sz="3600" dirty="0" smtClean="0">
              <a:solidFill>
                <a:schemeClr val="tx1"/>
              </a:solidFill>
              <a:latin typeface="+mj-ea"/>
              <a:ea typeface="+mj-ea"/>
              <a:cs typeface="Arial" charset="0"/>
            </a:endParaRPr>
          </a:p>
          <a:p>
            <a:pPr marL="0" indent="0" eaLnBrk="1" hangingPunct="1">
              <a:buNone/>
            </a:pP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請問測速時使用</a:t>
            </a:r>
            <a:r>
              <a:rPr kumimoji="0" lang="zh-TW" altLang="en-US" sz="36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那種瀏覽器較好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?</a:t>
            </a: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kumimoji="0" lang="zh-TW" altLang="en-US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399029" y="1111227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Symbol" pitchFamily="18" charset="2"/>
              <a:buNone/>
            </a:pP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Q7:</a:t>
            </a:r>
          </a:p>
          <a:p>
            <a:pPr marL="0" indent="0" eaLnBrk="1" hangingPunct="1">
              <a:buFont typeface="Symbol" pitchFamily="18" charset="2"/>
              <a:buNone/>
            </a:pPr>
            <a:endParaRPr kumimoji="0" lang="en-US" altLang="zh-TW" sz="3600" dirty="0" smtClean="0">
              <a:solidFill>
                <a:schemeClr val="tx1"/>
              </a:solidFill>
              <a:latin typeface="+mj-ea"/>
              <a:ea typeface="+mj-ea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請問台智光可提供學校聯外電路的最大頻寬為多少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M?</a:t>
            </a: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kumimoji="0" lang="zh-TW" altLang="en-US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399029" y="1111227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Symbol" pitchFamily="18" charset="2"/>
              <a:buNone/>
            </a:pP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Q8:</a:t>
            </a:r>
          </a:p>
          <a:p>
            <a:pPr marL="0" indent="0" eaLnBrk="1" hangingPunct="1">
              <a:buFont typeface="Symbol" pitchFamily="18" charset="2"/>
              <a:buNone/>
            </a:pPr>
            <a:endParaRPr kumimoji="0" lang="en-US" altLang="zh-TW" sz="3600" dirty="0" smtClean="0">
              <a:solidFill>
                <a:schemeClr val="tx1"/>
              </a:solidFill>
              <a:latin typeface="+mj-ea"/>
              <a:ea typeface="+mj-ea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請問台智網目前可提供學校最大頻寬為多少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G?</a:t>
            </a: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kumimoji="0" lang="zh-TW" altLang="en-US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399029" y="1111227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Symbol" pitchFamily="18" charset="2"/>
              <a:buNone/>
            </a:pP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Q9:</a:t>
            </a:r>
          </a:p>
          <a:p>
            <a:pPr marL="0" indent="0" eaLnBrk="1" hangingPunct="1">
              <a:buFont typeface="Symbol" pitchFamily="18" charset="2"/>
              <a:buNone/>
            </a:pPr>
            <a:endParaRPr kumimoji="0" lang="en-US" altLang="zh-TW" sz="3600" dirty="0" smtClean="0">
              <a:solidFill>
                <a:schemeClr val="tx1"/>
              </a:solidFill>
              <a:latin typeface="+mj-ea"/>
              <a:ea typeface="+mj-ea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請問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Google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的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DNS</a:t>
            </a:r>
            <a:r>
              <a:rPr kumimoji="0" lang="zh-TW" altLang="en-US" sz="36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IP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為多少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?</a:t>
            </a: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kumimoji="0" lang="zh-TW" altLang="en-US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399029" y="1111227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Symbol" pitchFamily="18" charset="2"/>
              <a:buNone/>
            </a:pP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Q10:</a:t>
            </a:r>
          </a:p>
          <a:p>
            <a:pPr marL="0" indent="0" eaLnBrk="1" hangingPunct="1">
              <a:buFont typeface="Symbol" pitchFamily="18" charset="2"/>
              <a:buNone/>
            </a:pPr>
            <a:endParaRPr kumimoji="0" lang="en-US" altLang="zh-TW" sz="3600" dirty="0" smtClean="0">
              <a:solidFill>
                <a:schemeClr val="tx1"/>
              </a:solidFill>
              <a:latin typeface="+mj-ea"/>
              <a:ea typeface="+mj-ea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kumimoji="0"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請問本次教育訓練教材電子檔要去那裏下載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?</a:t>
            </a: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2200" dirty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kumimoji="0" lang="zh-TW" altLang="en-US" sz="2200" dirty="0" smtClean="0">
              <a:solidFill>
                <a:schemeClr val="tx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設備改接後</a:t>
            </a:r>
            <a:endParaRPr lang="zh-TW" alt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15164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7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399029" y="1111227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Symbol" pitchFamily="18" charset="2"/>
              <a:buNone/>
            </a:pPr>
            <a:endParaRPr kumimoji="0" lang="en-US" altLang="zh-TW" sz="8000" dirty="0" smtClean="0">
              <a:solidFill>
                <a:schemeClr val="tx1"/>
              </a:solidFill>
              <a:latin typeface="+mn-ea"/>
              <a:cs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r>
              <a:rPr kumimoji="0" lang="zh-TW" altLang="en-US" sz="8000" dirty="0" smtClean="0">
                <a:solidFill>
                  <a:schemeClr val="tx1"/>
                </a:solidFill>
                <a:latin typeface="+mn-ea"/>
                <a:cs typeface="Arial" charset="0"/>
              </a:rPr>
              <a:t>謝謝各位</a:t>
            </a:r>
            <a:endParaRPr kumimoji="0" lang="en-US" altLang="zh-TW" sz="8000" dirty="0">
              <a:solidFill>
                <a:schemeClr val="tx1"/>
              </a:solidFill>
              <a:latin typeface="+mn-ea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kumimoji="0" lang="zh-TW" altLang="en-US" sz="8000" dirty="0" smtClean="0">
              <a:solidFill>
                <a:schemeClr val="tx1"/>
              </a:solidFill>
              <a:latin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288" y="1341438"/>
            <a:ext cx="8280400" cy="1736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Arial" charset="0"/>
              </a:rPr>
              <a:t>(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Arial" charset="0"/>
              </a:rPr>
              <a:t>二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Arial" charset="0"/>
              </a:rPr>
              <a:t>)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Arial" charset="0"/>
              </a:rPr>
              <a:t>網路設備與技術說明</a:t>
            </a:r>
            <a:endParaRPr lang="zh-TW" altLang="en-US" sz="4800" dirty="0">
              <a:solidFill>
                <a:schemeClr val="bg1"/>
              </a:solidFill>
              <a:latin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US" altLang="zh-TW" dirty="0" smtClean="0"/>
              <a:t>Confidential, Internal Circulating only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94A7-6B17-48CF-9529-85DD53DAA7E0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200800" cy="892822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供裝電路設備種類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1520" y="1067683"/>
            <a:ext cx="8568952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ONT(Optical Network Terminal)</a:t>
            </a: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提供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L2 VPN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及上網服務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外觀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buFont typeface="Wingdings" panose="05000000000000000000" pitchFamily="2" charset="2"/>
              <a:buChar char="n"/>
            </a:pPr>
            <a:endParaRPr lang="en-US" altLang="zh-TW" sz="2800" b="1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2565400"/>
            <a:ext cx="44862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344" b="31773"/>
          <a:stretch/>
        </p:blipFill>
        <p:spPr>
          <a:xfrm>
            <a:off x="2328863" y="4331253"/>
            <a:ext cx="4486276" cy="18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 idx="4294967295"/>
          </p:nvPr>
        </p:nvSpPr>
        <p:spPr>
          <a:xfrm>
            <a:off x="446088" y="115888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charset="0"/>
              </a:rPr>
              <a:t>燈號定義</a:t>
            </a:r>
          </a:p>
        </p:txBody>
      </p:sp>
      <p:graphicFrame>
        <p:nvGraphicFramePr>
          <p:cNvPr id="3" name="內容版面配置區 4"/>
          <p:cNvGraphicFramePr>
            <a:graphicFrameLocks/>
          </p:cNvGraphicFramePr>
          <p:nvPr/>
        </p:nvGraphicFramePr>
        <p:xfrm>
          <a:off x="3995738" y="2492375"/>
          <a:ext cx="4967287" cy="36734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2099"/>
                <a:gridCol w="382099"/>
                <a:gridCol w="382099"/>
                <a:gridCol w="382099"/>
                <a:gridCol w="382099"/>
                <a:gridCol w="382099"/>
                <a:gridCol w="382099"/>
                <a:gridCol w="382099"/>
                <a:gridCol w="382099"/>
                <a:gridCol w="382099"/>
                <a:gridCol w="382099"/>
                <a:gridCol w="382099"/>
                <a:gridCol w="382099"/>
              </a:tblGrid>
              <a:tr h="46207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PWR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PON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LOS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LAN1~4</a:t>
                      </a:r>
                      <a:endParaRPr lang="zh-TW" altLang="en-US" sz="1400" dirty="0" smtClean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607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綠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綠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紅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綠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橙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242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亮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滅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亮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閃爍</a:t>
                      </a:r>
                    </a:p>
                  </a:txBody>
                  <a:tcPr marL="91435" marR="91435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滅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閃爍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滅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亮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閃爍</a:t>
                      </a:r>
                    </a:p>
                  </a:txBody>
                  <a:tcPr marL="91435" marR="91435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滅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亮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閃爍</a:t>
                      </a:r>
                    </a:p>
                  </a:txBody>
                  <a:tcPr marL="91435" marR="91435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滅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 anchor="ctr"/>
                </a:tc>
              </a:tr>
              <a:tr h="22510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系統開機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系統關機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已註冊光訊號已連線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註冊中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光訊號未連線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光訊號異常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光訊號正常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1G</a:t>
                      </a:r>
                    </a:p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介面埠啟動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1G</a:t>
                      </a:r>
                      <a:endParaRPr lang="zh-TW" altLang="en-US" sz="1400" dirty="0" smtClean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介面埠運作中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連接中斷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M</a:t>
                      </a:r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介面埠啟動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M</a:t>
                      </a:r>
                      <a:endParaRPr lang="zh-TW" altLang="en-US" sz="1400" dirty="0" smtClean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介面埠運作中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連接中斷</a:t>
                      </a:r>
                      <a:endParaRPr lang="zh-TW" altLang="en-US" sz="1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marL="91435" marR="91435" marT="45733" marB="45733"/>
                </a:tc>
              </a:tr>
            </a:tbl>
          </a:graphicData>
        </a:graphic>
      </p:graphicFrame>
      <p:pic>
        <p:nvPicPr>
          <p:cNvPr id="11322" name="Picture 3" descr="C:\Users\F101294\Desktop\OFF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497013"/>
            <a:ext cx="3706813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6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3964</TotalTime>
  <Words>2248</Words>
  <Application>Microsoft Office PowerPoint</Application>
  <PresentationFormat>如螢幕大小 (4:3)</PresentationFormat>
  <Paragraphs>410</Paragraphs>
  <Slides>60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60</vt:i4>
      </vt:variant>
    </vt:vector>
  </HeadingPairs>
  <TitlesOfParts>
    <vt:vector size="61" baseType="lpstr">
      <vt:lpstr>波形</vt:lpstr>
      <vt:lpstr>光纖到校服務介紹</vt:lpstr>
      <vt:lpstr>(一)校園光纖網路 架構說明</vt:lpstr>
      <vt:lpstr>校園專案VPN網路架構</vt:lpstr>
      <vt:lpstr>ONT改接至Switch</vt:lpstr>
      <vt:lpstr>設備改接前</vt:lpstr>
      <vt:lpstr>設備改接後</vt:lpstr>
      <vt:lpstr>(二)網路設備與技術說明</vt:lpstr>
      <vt:lpstr>供裝電路設備種類</vt:lpstr>
      <vt:lpstr>燈號定義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供裝電路設備種類</vt:lpstr>
      <vt:lpstr>用戶自我檢修方法</vt:lpstr>
      <vt:lpstr>用戶自我檢修方法</vt:lpstr>
      <vt:lpstr>用戶自我檢修方法</vt:lpstr>
      <vt:lpstr>供裝電路設備種類</vt:lpstr>
      <vt:lpstr>網路服務簡易障礙排除 及報修方式介紹</vt:lpstr>
      <vt:lpstr>(一)網路服務簡易障礙排除 </vt:lpstr>
      <vt:lpstr>PowerPoint 簡報</vt:lpstr>
      <vt:lpstr>2:電腦無法正常上網(二)</vt:lpstr>
      <vt:lpstr>以學校電腦Tracert</vt:lpstr>
      <vt:lpstr>接至3560 Tracert</vt:lpstr>
      <vt:lpstr>用戶自我測速網站</vt:lpstr>
      <vt:lpstr>用戶自我測速網站</vt:lpstr>
      <vt:lpstr>3:網路上傳或下載速度不足</vt:lpstr>
      <vt:lpstr>4:網路上傳或下載速度不足</vt:lpstr>
      <vt:lpstr>5:使用公文系統不順暢</vt:lpstr>
      <vt:lpstr>6:上網偶有瞬斷情形(一)</vt:lpstr>
      <vt:lpstr>7:上網偶有瞬斷情形(二)</vt:lpstr>
      <vt:lpstr>8:校內特定網站上不去</vt:lpstr>
      <vt:lpstr>8:YouTube串流直播無法執行</vt:lpstr>
      <vt:lpstr>(二)網路服務障礙報修方式 介紹</vt:lpstr>
      <vt:lpstr>報修方式:</vt:lpstr>
      <vt:lpstr>PowerPoint 簡報</vt:lpstr>
      <vt:lpstr>PowerPoint 簡報</vt:lpstr>
      <vt:lpstr>PowerPoint 簡報</vt:lpstr>
      <vt:lpstr>案例一</vt:lpstr>
      <vt:lpstr>案例二</vt:lpstr>
      <vt:lpstr>案例三</vt:lpstr>
      <vt:lpstr>案例四</vt:lpstr>
      <vt:lpstr>案例五</vt:lpstr>
      <vt:lpstr>案例六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道管中心WIFI測試報告</dc:title>
  <dc:creator>許博誠Bocheng Hsu</dc:creator>
  <cp:lastModifiedBy>isaacwu</cp:lastModifiedBy>
  <cp:revision>227</cp:revision>
  <dcterms:created xsi:type="dcterms:W3CDTF">2018-02-06T01:50:26Z</dcterms:created>
  <dcterms:modified xsi:type="dcterms:W3CDTF">2022-03-16T04:52:48Z</dcterms:modified>
</cp:coreProperties>
</file>